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1" r:id="rId2"/>
    <p:sldMasterId id="2147483665" r:id="rId3"/>
    <p:sldMasterId id="2147483675" r:id="rId4"/>
    <p:sldMasterId id="2147483667" r:id="rId5"/>
    <p:sldMasterId id="2147483673" r:id="rId6"/>
  </p:sldMasterIdLst>
  <p:notesMasterIdLst>
    <p:notesMasterId r:id="rId55"/>
  </p:notesMasterIdLst>
  <p:sldIdLst>
    <p:sldId id="326" r:id="rId7"/>
    <p:sldId id="332" r:id="rId8"/>
    <p:sldId id="328" r:id="rId9"/>
    <p:sldId id="472" r:id="rId10"/>
    <p:sldId id="471" r:id="rId11"/>
    <p:sldId id="479" r:id="rId12"/>
    <p:sldId id="423" r:id="rId13"/>
    <p:sldId id="428" r:id="rId14"/>
    <p:sldId id="473" r:id="rId15"/>
    <p:sldId id="475" r:id="rId16"/>
    <p:sldId id="337" r:id="rId17"/>
    <p:sldId id="431" r:id="rId18"/>
    <p:sldId id="430" r:id="rId19"/>
    <p:sldId id="432" r:id="rId20"/>
    <p:sldId id="437" r:id="rId21"/>
    <p:sldId id="436" r:id="rId22"/>
    <p:sldId id="433" r:id="rId23"/>
    <p:sldId id="339" r:id="rId24"/>
    <p:sldId id="438" r:id="rId25"/>
    <p:sldId id="425" r:id="rId26"/>
    <p:sldId id="440" r:id="rId27"/>
    <p:sldId id="442" r:id="rId28"/>
    <p:sldId id="441" r:id="rId29"/>
    <p:sldId id="443" r:id="rId30"/>
    <p:sldId id="444" r:id="rId31"/>
    <p:sldId id="415" r:id="rId32"/>
    <p:sldId id="435" r:id="rId33"/>
    <p:sldId id="445" r:id="rId34"/>
    <p:sldId id="446" r:id="rId35"/>
    <p:sldId id="416" r:id="rId36"/>
    <p:sldId id="434" r:id="rId37"/>
    <p:sldId id="448" r:id="rId38"/>
    <p:sldId id="454" r:id="rId39"/>
    <p:sldId id="463" r:id="rId40"/>
    <p:sldId id="455" r:id="rId41"/>
    <p:sldId id="480" r:id="rId42"/>
    <p:sldId id="450" r:id="rId43"/>
    <p:sldId id="464" r:id="rId44"/>
    <p:sldId id="451" r:id="rId45"/>
    <p:sldId id="460" r:id="rId46"/>
    <p:sldId id="447" r:id="rId47"/>
    <p:sldId id="417" r:id="rId48"/>
    <p:sldId id="421" r:id="rId49"/>
    <p:sldId id="419" r:id="rId50"/>
    <p:sldId id="467" r:id="rId51"/>
    <p:sldId id="470" r:id="rId52"/>
    <p:sldId id="482"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62C737-E89D-774D-AB70-6CF5EA96DEDC}">
          <p14:sldIdLst/>
        </p14:section>
        <p14:section name="Untitled Section" id="{30AEDBC4-CD5D-8C4C-98B0-3B0928A2FE9A}">
          <p14:sldIdLst>
            <p14:sldId id="326"/>
            <p14:sldId id="332"/>
            <p14:sldId id="328"/>
            <p14:sldId id="472"/>
            <p14:sldId id="471"/>
            <p14:sldId id="479"/>
            <p14:sldId id="423"/>
            <p14:sldId id="428"/>
            <p14:sldId id="473"/>
            <p14:sldId id="475"/>
            <p14:sldId id="337"/>
            <p14:sldId id="431"/>
            <p14:sldId id="430"/>
            <p14:sldId id="432"/>
            <p14:sldId id="437"/>
            <p14:sldId id="436"/>
            <p14:sldId id="433"/>
            <p14:sldId id="339"/>
            <p14:sldId id="438"/>
            <p14:sldId id="425"/>
            <p14:sldId id="440"/>
            <p14:sldId id="442"/>
            <p14:sldId id="441"/>
            <p14:sldId id="443"/>
            <p14:sldId id="444"/>
            <p14:sldId id="415"/>
            <p14:sldId id="435"/>
            <p14:sldId id="445"/>
            <p14:sldId id="446"/>
            <p14:sldId id="416"/>
            <p14:sldId id="434"/>
            <p14:sldId id="448"/>
            <p14:sldId id="454"/>
            <p14:sldId id="463"/>
            <p14:sldId id="455"/>
            <p14:sldId id="480"/>
            <p14:sldId id="450"/>
            <p14:sldId id="464"/>
            <p14:sldId id="451"/>
            <p14:sldId id="460"/>
            <p14:sldId id="447"/>
            <p14:sldId id="417"/>
            <p14:sldId id="421"/>
            <p14:sldId id="419"/>
            <p14:sldId id="467"/>
            <p14:sldId id="470"/>
            <p14:sldId id="482"/>
            <p14:sldId id="3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6DC"/>
    <a:srgbClr val="FF1677"/>
    <a:srgbClr val="1C9FDC"/>
    <a:srgbClr val="1C97DA"/>
    <a:srgbClr val="0087C3"/>
    <a:srgbClr val="41A336"/>
    <a:srgbClr val="1293DA"/>
    <a:srgbClr val="D10B31"/>
    <a:srgbClr val="D113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7" autoAdjust="0"/>
    <p:restoredTop sz="82028" autoAdjust="0"/>
  </p:normalViewPr>
  <p:slideViewPr>
    <p:cSldViewPr snapToGrid="0" snapToObjects="1">
      <p:cViewPr>
        <p:scale>
          <a:sx n="100" d="100"/>
          <a:sy n="100" d="100"/>
        </p:scale>
        <p:origin x="1072" y="144"/>
      </p:cViewPr>
      <p:guideLst>
        <p:guide orient="horz" pos="2160"/>
        <p:guide pos="2880"/>
      </p:guideLst>
    </p:cSldViewPr>
  </p:slideViewPr>
  <p:outlineViewPr>
    <p:cViewPr>
      <p:scale>
        <a:sx n="33" d="100"/>
        <a:sy n="33" d="100"/>
      </p:scale>
      <p:origin x="0" y="-108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345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518CD-6F70-4741-87E4-DB5ADD8400D6}" type="datetimeFigureOut">
              <a:rPr lang="en-US" smtClean="0"/>
              <a:t>10/1/18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CC43B-D8B0-AD49-926B-D2166CE8727F}" type="slidenum">
              <a:rPr lang="en-US" smtClean="0"/>
              <a:t>‹#›</a:t>
            </a:fld>
            <a:endParaRPr lang="en-US"/>
          </a:p>
        </p:txBody>
      </p:sp>
    </p:spTree>
    <p:extLst>
      <p:ext uri="{BB962C8B-B14F-4D97-AF65-F5344CB8AC3E}">
        <p14:creationId xmlns:p14="http://schemas.microsoft.com/office/powerpoint/2010/main" val="2252950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canada.ca/en/transparency/terms.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www.usa.gov/government-work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pierce.ctc.edu/" TargetMode="External"/><Relationship Id="rId4" Type="http://schemas.openxmlformats.org/officeDocument/2006/relationships/hyperlink" Target="https://creativecommons.org/licenses/by/4.0/" TargetMode="External"/><Relationship Id="rId5" Type="http://schemas.openxmlformats.org/officeDocument/2006/relationships/hyperlink" Target="https://docs.google.com/presentation/d/1RJw5B9d_CYTU18iay73Ho81tQ_J9fVJKpAnAs57j__0/edit#slide=id.p"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ustr.gov/trade-agreements/free-trade-agreements/united-states-mexico-canada-agreement/united-states-mexico"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opentextbc.ca/opentextbooked2/chapter/citation-vs-attribution-2/" TargetMode="External"/><Relationship Id="rId4" Type="http://schemas.openxmlformats.org/officeDocument/2006/relationships/hyperlink" Target="https://en.wikipedia.org/wiki/Academic_integrity"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ctl.yale.edu/writing/using-sources/understanding-and-avoiding-plagiarism/warning-when-you-must-cit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updated: </a:t>
            </a:r>
            <a:r>
              <a:rPr lang="en-US" baseline="0" dirty="0" smtClean="0"/>
              <a:t>October 1, </a:t>
            </a:r>
            <a:r>
              <a:rPr lang="en-US" baseline="0" dirty="0" smtClean="0"/>
              <a:t>2018, LA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1</a:t>
            </a:fld>
            <a:endParaRPr lang="en-US"/>
          </a:p>
        </p:txBody>
      </p:sp>
    </p:spTree>
    <p:extLst>
      <p:ext uri="{BB962C8B-B14F-4D97-AF65-F5344CB8AC3E}">
        <p14:creationId xmlns:p14="http://schemas.microsoft.com/office/powerpoint/2010/main" val="8935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cover the details of how to attribute an openly licensed work later in Lesson 5: Attribution Statements </a:t>
            </a:r>
            <a:r>
              <a:rPr lang="mr-IN" dirty="0" smtClean="0"/>
              <a:t>–</a:t>
            </a:r>
            <a:r>
              <a:rPr lang="en-US" dirty="0" smtClean="0"/>
              <a:t> Best</a:t>
            </a:r>
            <a:r>
              <a:rPr lang="en-US" baseline="0" dirty="0" smtClean="0"/>
              <a:t> Practices.</a:t>
            </a:r>
          </a:p>
          <a:p>
            <a:endParaRPr lang="en-US" baseline="0" dirty="0" smtClean="0"/>
          </a:p>
          <a:p>
            <a:r>
              <a:rPr lang="en-US" baseline="0" dirty="0" smtClean="0"/>
              <a:t>Lesson 6: How to Cite an Open Textbook, will be covered at the end of this presentation.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10</a:t>
            </a:fld>
            <a:endParaRPr lang="en-US"/>
          </a:p>
        </p:txBody>
      </p:sp>
    </p:spTree>
    <p:extLst>
      <p:ext uri="{BB962C8B-B14F-4D97-AF65-F5344CB8AC3E}">
        <p14:creationId xmlns:p14="http://schemas.microsoft.com/office/powerpoint/2010/main" val="318421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11</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Writing a</a:t>
            </a:r>
            <a:r>
              <a:rPr lang="en-US" baseline="0" dirty="0" smtClean="0"/>
              <a:t> textbook is or should be more than the written word. </a:t>
            </a:r>
            <a:r>
              <a:rPr lang="en-US" dirty="0" smtClean="0"/>
              <a:t>You’ll likely want to include</a:t>
            </a:r>
            <a:r>
              <a:rPr lang="en-US" baseline="0" dirty="0" smtClean="0"/>
              <a:t> i</a:t>
            </a:r>
            <a:r>
              <a:rPr lang="en-US" dirty="0" smtClean="0"/>
              <a:t>mages</a:t>
            </a:r>
            <a:r>
              <a:rPr lang="en-US" baseline="0" dirty="0" smtClean="0"/>
              <a:t>, maps, charts, graphics and tables; videos and other multimedia to enhance the book. However, it’s unrealistic </a:t>
            </a:r>
            <a:r>
              <a:rPr lang="mr-IN" baseline="0" dirty="0" smtClean="0"/>
              <a:t>–</a:t>
            </a:r>
            <a:r>
              <a:rPr lang="en-US" baseline="0" dirty="0" smtClean="0"/>
              <a:t> whether writing an open textbook or one that is not openly licensed </a:t>
            </a:r>
            <a:r>
              <a:rPr lang="mr-IN" baseline="0" dirty="0" smtClean="0"/>
              <a:t>–</a:t>
            </a:r>
            <a:r>
              <a:rPr lang="en-US" baseline="0" dirty="0" smtClean="0"/>
              <a:t> to assume that all these resources will be original creations. </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12</a:t>
            </a:fld>
            <a:endParaRPr lang="en-US"/>
          </a:p>
        </p:txBody>
      </p:sp>
    </p:spTree>
    <p:extLst>
      <p:ext uri="{BB962C8B-B14F-4D97-AF65-F5344CB8AC3E}">
        <p14:creationId xmlns:p14="http://schemas.microsoft.com/office/powerpoint/2010/main" val="115933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creating or adapting an open textbook, you’ll want to find resources that have no copyright restrictions, whether through an open copyright </a:t>
            </a:r>
            <a:r>
              <a:rPr lang="en-US" baseline="0" dirty="0" err="1" smtClean="0"/>
              <a:t>licence</a:t>
            </a:r>
            <a:r>
              <a:rPr lang="en-US" baseline="0" dirty="0" smtClean="0"/>
              <a:t> </a:t>
            </a:r>
            <a:r>
              <a:rPr lang="en-US" baseline="0" dirty="0" smtClean="0"/>
              <a:t>or is in the public domain.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13</a:t>
            </a:fld>
            <a:endParaRPr lang="en-US"/>
          </a:p>
        </p:txBody>
      </p:sp>
    </p:spTree>
    <p:extLst>
      <p:ext uri="{BB962C8B-B14F-4D97-AF65-F5344CB8AC3E}">
        <p14:creationId xmlns:p14="http://schemas.microsoft.com/office/powerpoint/2010/main" val="869593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important because</a:t>
            </a:r>
            <a:r>
              <a:rPr lang="en-US" baseline="0" dirty="0" smtClean="0"/>
              <a:t> the CC </a:t>
            </a:r>
            <a:r>
              <a:rPr lang="en-US" baseline="0" dirty="0" err="1" smtClean="0"/>
              <a:t>licence</a:t>
            </a:r>
            <a:r>
              <a:rPr lang="en-US" baseline="0" dirty="0" smtClean="0"/>
              <a:t> </a:t>
            </a:r>
            <a:r>
              <a:rPr lang="en-US" baseline="0" dirty="0" smtClean="0"/>
              <a:t>with which an open textbook is released is intended to cover everything in the book including the text, photos, illustrations and other images, graphs, tables, charts, embedded videos, and anything else added to the book.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you go to the Home page of the web version of a textbook created in </a:t>
            </a:r>
            <a:r>
              <a:rPr lang="en-US" baseline="0" dirty="0" err="1" smtClean="0"/>
              <a:t>Pressbooks</a:t>
            </a:r>
            <a:r>
              <a:rPr lang="en-US" baseline="0" dirty="0" smtClean="0"/>
              <a:t>, this is how it lays out the copyright and licensing information, and other info that has been added  to fields on the Book Info page</a:t>
            </a:r>
            <a:r>
              <a:rPr lang="mr-IN" baseline="0" dirty="0" smtClean="0"/>
              <a:t>…</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14</a:t>
            </a:fld>
            <a:endParaRPr lang="en-US"/>
          </a:p>
        </p:txBody>
      </p:sp>
    </p:spTree>
    <p:extLst>
      <p:ext uri="{BB962C8B-B14F-4D97-AF65-F5344CB8AC3E}">
        <p14:creationId xmlns:p14="http://schemas.microsoft.com/office/powerpoint/2010/main" val="56313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how the Book Info page is accessed for a book through the Dashboard.</a:t>
            </a:r>
          </a:p>
          <a:p>
            <a:endParaRPr lang="en-US" baseline="0" dirty="0" smtClean="0"/>
          </a:p>
          <a:p>
            <a:r>
              <a:rPr lang="en-US" baseline="0" dirty="0" smtClean="0"/>
              <a:t>In the screenshot on the right, </a:t>
            </a:r>
            <a:r>
              <a:rPr lang="en-US" baseline="0" dirty="0" smtClean="0"/>
              <a:t>is where </a:t>
            </a:r>
            <a:r>
              <a:rPr lang="en-US" baseline="0" dirty="0" smtClean="0"/>
              <a:t>copyright information and copyright </a:t>
            </a:r>
            <a:r>
              <a:rPr lang="en-US" baseline="0" dirty="0" err="1" smtClean="0"/>
              <a:t>licence</a:t>
            </a:r>
            <a:r>
              <a:rPr lang="en-US" baseline="0" dirty="0" smtClean="0"/>
              <a:t> </a:t>
            </a:r>
            <a:r>
              <a:rPr lang="en-US" baseline="0" dirty="0" smtClean="0"/>
              <a:t>info are added:</a:t>
            </a:r>
          </a:p>
          <a:p>
            <a:pPr marL="228600" indent="-228600">
              <a:buFont typeface="+mj-lt"/>
              <a:buAutoNum type="arabicPeriod"/>
            </a:pPr>
            <a:r>
              <a:rPr lang="en-US" baseline="0" dirty="0" smtClean="0"/>
              <a:t>Copyright Year</a:t>
            </a:r>
          </a:p>
          <a:p>
            <a:pPr marL="228600" indent="-228600">
              <a:buFont typeface="+mj-lt"/>
              <a:buAutoNum type="arabicPeriod"/>
            </a:pPr>
            <a:r>
              <a:rPr lang="en-US" baseline="0" dirty="0" smtClean="0"/>
              <a:t>Copyright Holder or who owns the copyright for the textbook</a:t>
            </a:r>
          </a:p>
          <a:p>
            <a:pPr marL="228600" indent="-228600">
              <a:buFont typeface="+mj-lt"/>
              <a:buAutoNum type="arabicPeriod"/>
            </a:pPr>
            <a:r>
              <a:rPr lang="en-US" baseline="0" dirty="0" smtClean="0"/>
              <a:t>Copyright License is where </a:t>
            </a:r>
            <a:r>
              <a:rPr lang="en-US" baseline="0" dirty="0" smtClean="0"/>
              <a:t>the </a:t>
            </a:r>
            <a:r>
              <a:rPr lang="en-US" baseline="0" dirty="0" smtClean="0"/>
              <a:t>type of Creative Commons </a:t>
            </a:r>
            <a:r>
              <a:rPr lang="en-US" baseline="0" dirty="0" smtClean="0"/>
              <a:t>open-copyright </a:t>
            </a:r>
            <a:r>
              <a:rPr lang="en-US" baseline="0" dirty="0" err="1" smtClean="0"/>
              <a:t>licence</a:t>
            </a:r>
            <a:r>
              <a:rPr lang="en-US" baseline="0" dirty="0" smtClean="0"/>
              <a:t> is selected from a drop-down list. </a:t>
            </a:r>
            <a:r>
              <a:rPr lang="en-US" baseline="0" dirty="0" smtClean="0"/>
              <a:t>Public domain and All rights reserved are also options.</a:t>
            </a:r>
          </a:p>
          <a:p>
            <a:pPr marL="228600" indent="-228600">
              <a:buFont typeface="+mj-lt"/>
              <a:buAutoNum type="arabicPeriod"/>
            </a:pPr>
            <a:r>
              <a:rPr lang="en-US" baseline="0" dirty="0" smtClean="0"/>
              <a:t>Copyright Notice field </a:t>
            </a:r>
            <a:r>
              <a:rPr lang="en-US" baseline="0" dirty="0" smtClean="0"/>
              <a:t>is where details </a:t>
            </a:r>
            <a:r>
              <a:rPr lang="en-US" baseline="0" dirty="0" smtClean="0"/>
              <a:t>about copyright and </a:t>
            </a:r>
            <a:r>
              <a:rPr lang="en-US" baseline="0" dirty="0" smtClean="0"/>
              <a:t>the licensing </a:t>
            </a:r>
            <a:r>
              <a:rPr lang="en-US" baseline="0" dirty="0" smtClean="0"/>
              <a:t>of </a:t>
            </a:r>
            <a:r>
              <a:rPr lang="en-US" baseline="0" dirty="0" smtClean="0"/>
              <a:t>a textbook are added.</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15</a:t>
            </a:fld>
            <a:endParaRPr lang="en-US"/>
          </a:p>
        </p:txBody>
      </p:sp>
    </p:spTree>
    <p:extLst>
      <p:ext uri="{BB962C8B-B14F-4D97-AF65-F5344CB8AC3E}">
        <p14:creationId xmlns:p14="http://schemas.microsoft.com/office/powerpoint/2010/main" val="46614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Textbooks created with </a:t>
            </a:r>
            <a:r>
              <a:rPr lang="en-US" baseline="0" dirty="0" err="1" smtClean="0"/>
              <a:t>BCcampus</a:t>
            </a:r>
            <a:r>
              <a:rPr lang="en-US" baseline="0" dirty="0" smtClean="0"/>
              <a:t> funding are typically released using the most open copyright </a:t>
            </a:r>
            <a:r>
              <a:rPr lang="en-US" baseline="0" dirty="0" err="1" smtClean="0"/>
              <a:t>licence</a:t>
            </a:r>
            <a:r>
              <a:rPr lang="en-US" baseline="0" dirty="0" smtClean="0"/>
              <a:t>: CC BY (Creative Commons Attribution). We encourage the authors we work with to select </a:t>
            </a:r>
            <a:r>
              <a:rPr lang="en-US" baseline="0" dirty="0" smtClean="0"/>
              <a:t>borrowed elements (photos, illustrations, etc.) </a:t>
            </a:r>
            <a:r>
              <a:rPr lang="en-US" baseline="0" dirty="0" smtClean="0"/>
              <a:t>also covered by a CC BY </a:t>
            </a:r>
            <a:r>
              <a:rPr lang="en-US" baseline="0" dirty="0" err="1" smtClean="0"/>
              <a:t>licence</a:t>
            </a:r>
            <a:r>
              <a:rPr lang="en-US" baseline="0" dirty="0" smtClean="0"/>
              <a:t> </a:t>
            </a:r>
            <a:r>
              <a:rPr lang="en-US" baseline="0" dirty="0" smtClean="0"/>
              <a:t>or in the public domain. However, when that isn’t possible, items released with slightly more restrictive </a:t>
            </a:r>
            <a:r>
              <a:rPr lang="en-US" baseline="0" dirty="0" err="1" smtClean="0"/>
              <a:t>licences</a:t>
            </a:r>
            <a:r>
              <a:rPr lang="en-US" baseline="0" dirty="0" smtClean="0"/>
              <a:t> </a:t>
            </a:r>
            <a:r>
              <a:rPr lang="en-US" baseline="0" dirty="0" smtClean="0"/>
              <a:t>such as CC BY-NC </a:t>
            </a:r>
            <a:r>
              <a:rPr lang="en-US" baseline="0" dirty="0" smtClean="0"/>
              <a:t>(</a:t>
            </a:r>
            <a:r>
              <a:rPr lang="en-US" baseline="0" dirty="0" err="1" smtClean="0"/>
              <a:t>NonCommercial</a:t>
            </a:r>
            <a:r>
              <a:rPr lang="en-US" baseline="0" dirty="0" smtClean="0"/>
              <a:t>) or CC BY-SA </a:t>
            </a:r>
            <a:r>
              <a:rPr lang="en-US" baseline="0" dirty="0" err="1" smtClean="0"/>
              <a:t>SshareAlike</a:t>
            </a:r>
            <a:r>
              <a:rPr lang="en-US" baseline="0" dirty="0" smtClean="0"/>
              <a:t>) are acceptable. Notice the language added to the Copyright Notice field that </a:t>
            </a:r>
            <a:r>
              <a:rPr lang="en-US" baseline="0" dirty="0" smtClean="0"/>
              <a:t>appears on </a:t>
            </a:r>
            <a:r>
              <a:rPr lang="en-US" baseline="0" dirty="0" smtClean="0"/>
              <a:t>the book’s Home page: “except where otherwise </a:t>
            </a:r>
            <a:r>
              <a:rPr lang="en-US" baseline="0" dirty="0" smtClean="0"/>
              <a:t>noted.”</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 accepted for </a:t>
            </a:r>
            <a:r>
              <a:rPr lang="en-US" baseline="0" dirty="0" smtClean="0"/>
              <a:t>the textbooks created </a:t>
            </a:r>
            <a:r>
              <a:rPr lang="en-US" baseline="0" dirty="0" smtClean="0"/>
              <a:t>by </a:t>
            </a:r>
            <a:r>
              <a:rPr lang="en-US" baseline="0" dirty="0" smtClean="0"/>
              <a:t>our project are: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Creative Commons </a:t>
            </a:r>
            <a:r>
              <a:rPr lang="en-US" baseline="0" dirty="0" err="1" smtClean="0"/>
              <a:t>licences</a:t>
            </a:r>
            <a:r>
              <a:rPr lang="en-US" baseline="0" dirty="0" smtClean="0"/>
              <a:t> </a:t>
            </a:r>
            <a:r>
              <a:rPr lang="en-US" baseline="0" dirty="0" smtClean="0"/>
              <a:t>that include the ND </a:t>
            </a:r>
            <a:r>
              <a:rPr lang="en-US" baseline="0" dirty="0" smtClean="0"/>
              <a:t>(</a:t>
            </a:r>
            <a:r>
              <a:rPr lang="en-US" baseline="0" dirty="0" err="1" smtClean="0"/>
              <a:t>NoDerivatives</a:t>
            </a:r>
            <a:r>
              <a:rPr lang="en-US" baseline="0" dirty="0" smtClean="0"/>
              <a:t>) </a:t>
            </a:r>
            <a:r>
              <a:rPr lang="en-US" baseline="0" dirty="0" smtClean="0"/>
              <a:t>condition because this restricts users from making changes to the material. The ability to revise and remix part or all of an openly licensed textbook are key.</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Using items for which the author has secured one-time permission to use in the textbook. Unless the permission includes releasing the item to the open textbook author with a CC </a:t>
            </a:r>
            <a:r>
              <a:rPr lang="en-US" baseline="0" dirty="0" err="1" smtClean="0"/>
              <a:t>licence</a:t>
            </a:r>
            <a:r>
              <a:rPr lang="en-US" baseline="0" dirty="0" smtClean="0"/>
              <a:t>, this arrangement is undesirable because it does not permit other users to practice all of the rights assigned to the rest of the book: </a:t>
            </a:r>
            <a:r>
              <a:rPr lang="en-US" baseline="0" dirty="0" smtClean="0"/>
              <a:t>to reuse</a:t>
            </a:r>
            <a:r>
              <a:rPr lang="en-US" baseline="0" dirty="0" smtClean="0"/>
              <a:t>, </a:t>
            </a:r>
            <a:r>
              <a:rPr lang="en-US" baseline="0" dirty="0" smtClean="0"/>
              <a:t>retain, redistribute, revise, </a:t>
            </a:r>
            <a:r>
              <a:rPr lang="en-US" baseline="0" dirty="0" smtClean="0"/>
              <a:t>and </a:t>
            </a:r>
            <a:r>
              <a:rPr lang="en-US" baseline="0" dirty="0" smtClean="0"/>
              <a:t>remix.</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16</a:t>
            </a:fld>
            <a:endParaRPr lang="en-US"/>
          </a:p>
        </p:txBody>
      </p:sp>
    </p:spTree>
    <p:extLst>
      <p:ext uri="{BB962C8B-B14F-4D97-AF65-F5344CB8AC3E}">
        <p14:creationId xmlns:p14="http://schemas.microsoft.com/office/powerpoint/2010/main" val="774797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also choose to create or hire someone else to create original resources, as long as the creator understands that the item will be released under an open copyright (Creative Commons) </a:t>
            </a:r>
            <a:r>
              <a:rPr lang="en-US" baseline="0" dirty="0" err="1" smtClean="0"/>
              <a:t>licence</a:t>
            </a:r>
            <a:r>
              <a:rPr lang="en-US" baseline="0" dirty="0" smtClean="0"/>
              <a:t>. These might be photos, illustrations, or other images or objects. Here are a couple of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All photos used in the </a:t>
            </a:r>
            <a:r>
              <a:rPr lang="en-US" i="1" baseline="0" dirty="0" smtClean="0"/>
              <a:t>Clinical Procedures for Safer Patient Care </a:t>
            </a:r>
            <a:r>
              <a:rPr lang="en-US" baseline="0" dirty="0" smtClean="0"/>
              <a:t>textbook were taken by the authors.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Many of the illustrations in the </a:t>
            </a:r>
            <a:r>
              <a:rPr lang="en-US" i="1" baseline="0" dirty="0" smtClean="0"/>
              <a:t>B.C. Open Textbook Accessibility </a:t>
            </a:r>
            <a:r>
              <a:rPr lang="en-US" i="1" baseline="0" dirty="0" smtClean="0"/>
              <a:t>Toolkit- 2</a:t>
            </a:r>
            <a:r>
              <a:rPr lang="en-US" i="1" baseline="30000" dirty="0" smtClean="0"/>
              <a:t>nd</a:t>
            </a:r>
            <a:r>
              <a:rPr lang="en-US" i="1" baseline="0" dirty="0" smtClean="0"/>
              <a:t> edition </a:t>
            </a:r>
            <a:r>
              <a:rPr lang="en-US" baseline="0" dirty="0" smtClean="0"/>
              <a:t>were original drawings created by a </a:t>
            </a:r>
            <a:r>
              <a:rPr lang="en-US" baseline="0" dirty="0" err="1" smtClean="0"/>
              <a:t>BCcampus</a:t>
            </a:r>
            <a:r>
              <a:rPr lang="en-US" baseline="0" dirty="0" smtClean="0"/>
              <a:t> employee and a contracted </a:t>
            </a:r>
            <a:r>
              <a:rPr lang="en-US" baseline="0" dirty="0" smtClean="0"/>
              <a:t>illustrator.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17</a:t>
            </a:fld>
            <a:endParaRPr lang="en-US"/>
          </a:p>
        </p:txBody>
      </p:sp>
    </p:spTree>
    <p:extLst>
      <p:ext uri="{BB962C8B-B14F-4D97-AF65-F5344CB8AC3E}">
        <p14:creationId xmlns:p14="http://schemas.microsoft.com/office/powerpoint/2010/main" val="195743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Next, we’re going to look at where you can find resources or media either released with an </a:t>
            </a:r>
            <a:r>
              <a:rPr lang="en-US" sz="1200" baseline="0" dirty="0" smtClean="0">
                <a:latin typeface="Arial"/>
                <a:cs typeface="Arial"/>
              </a:rPr>
              <a:t>open-copyright </a:t>
            </a:r>
            <a:r>
              <a:rPr lang="en-US" sz="1200" baseline="0" dirty="0" err="1" smtClean="0">
                <a:latin typeface="Arial"/>
                <a:cs typeface="Arial"/>
              </a:rPr>
              <a:t>licence</a:t>
            </a:r>
            <a:r>
              <a:rPr lang="en-US" sz="1200" baseline="0" dirty="0" smtClean="0">
                <a:latin typeface="Arial"/>
                <a:cs typeface="Arial"/>
              </a:rPr>
              <a:t> </a:t>
            </a:r>
            <a:r>
              <a:rPr lang="en-US" sz="1200" baseline="0" dirty="0" smtClean="0">
                <a:latin typeface="Arial"/>
                <a:cs typeface="Arial"/>
              </a:rPr>
              <a:t>(such as Creative Commons) or copyright free (in the public domain).</a:t>
            </a:r>
          </a:p>
        </p:txBody>
      </p:sp>
      <p:sp>
        <p:nvSpPr>
          <p:cNvPr id="4" name="Slide Number Placeholder 3"/>
          <p:cNvSpPr>
            <a:spLocks noGrp="1"/>
          </p:cNvSpPr>
          <p:nvPr>
            <p:ph type="sldNum" sz="quarter" idx="10"/>
          </p:nvPr>
        </p:nvSpPr>
        <p:spPr/>
        <p:txBody>
          <a:bodyPr/>
          <a:lstStyle/>
          <a:p>
            <a:fld id="{E50CC43B-D8B0-AD49-926B-D2166CE8727F}" type="slidenum">
              <a:rPr lang="en-US" smtClean="0"/>
              <a:t>18</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Advanced Image Search view of Search</a:t>
            </a:r>
            <a:r>
              <a:rPr lang="en-US" baseline="0" dirty="0" smtClean="0"/>
              <a:t> engine, Google, you can use the “usage rights” dropdown menu to select what permissions you want for the items you are looking for.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19</a:t>
            </a:fld>
            <a:endParaRPr lang="en-US"/>
          </a:p>
        </p:txBody>
      </p:sp>
    </p:spTree>
    <p:extLst>
      <p:ext uri="{BB962C8B-B14F-4D97-AF65-F5344CB8AC3E}">
        <p14:creationId xmlns:p14="http://schemas.microsoft.com/office/powerpoint/2010/main" val="88365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our topics for today. </a:t>
            </a:r>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pPr/>
              <a:t>2</a:t>
            </a:fld>
            <a:endParaRPr lang="en-US"/>
          </a:p>
        </p:txBody>
      </p:sp>
    </p:spTree>
    <p:extLst>
      <p:ext uri="{BB962C8B-B14F-4D97-AF65-F5344CB8AC3E}">
        <p14:creationId xmlns:p14="http://schemas.microsoft.com/office/powerpoint/2010/main" val="278798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Directories,</a:t>
            </a:r>
            <a:r>
              <a:rPr lang="en-US" baseline="0" dirty="0" smtClean="0"/>
              <a:t> such as the Content Directory run by Creative Commons, contain links to repositories that house openly licensed or </a:t>
            </a:r>
            <a:r>
              <a:rPr lang="en-US" baseline="0" dirty="0" smtClean="0"/>
              <a:t>copyright-free </a:t>
            </a:r>
            <a:r>
              <a:rPr lang="en-US" baseline="0" dirty="0" smtClean="0"/>
              <a:t>media. You can see here, that the Creative Commons directory separates media by type: sound, videos, images, and other.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20</a:t>
            </a:fld>
            <a:endParaRPr lang="en-US"/>
          </a:p>
        </p:txBody>
      </p:sp>
    </p:spTree>
    <p:extLst>
      <p:ext uri="{BB962C8B-B14F-4D97-AF65-F5344CB8AC3E}">
        <p14:creationId xmlns:p14="http://schemas.microsoft.com/office/powerpoint/2010/main" val="90679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Specialized</a:t>
            </a:r>
            <a:r>
              <a:rPr lang="en-US" baseline="0" dirty="0" smtClean="0"/>
              <a:t> </a:t>
            </a:r>
            <a:r>
              <a:rPr lang="en-US" baseline="0" dirty="0" smtClean="0"/>
              <a:t>collections are forming that allow authors to more easily focus searches for their subject areas. Here are a couple of examples</a:t>
            </a:r>
            <a:r>
              <a:rPr lang="en-US" baseline="0" dirty="0" smtClean="0"/>
              <a:t>:</a:t>
            </a:r>
          </a:p>
          <a:p>
            <a:endParaRPr lang="en-US" baseline="0" dirty="0" smtClean="0"/>
          </a:p>
          <a:p>
            <a:pPr marL="228600" indent="-228600">
              <a:buFont typeface="+mj-lt"/>
              <a:buAutoNum type="arabicPeriod"/>
            </a:pPr>
            <a:r>
              <a:rPr lang="en-US" baseline="0" dirty="0" err="1" smtClean="0"/>
              <a:t>OpenGLAM</a:t>
            </a:r>
            <a:r>
              <a:rPr lang="en-US" baseline="0" dirty="0" smtClean="0"/>
              <a:t>. GLAM stands for “Galleries, Libraries, Archives, and Museums” and contains media and resources made openly available by those institutions.</a:t>
            </a:r>
          </a:p>
          <a:p>
            <a:pPr marL="228600" indent="-228600">
              <a:buFont typeface="+mj-lt"/>
              <a:buAutoNum type="arabicPeriod"/>
            </a:pPr>
            <a:r>
              <a:rPr lang="en-US" baseline="0" dirty="0" smtClean="0"/>
              <a:t>Open Street Map contains maps of the world that are openly licensed.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21</a:t>
            </a:fld>
            <a:endParaRPr lang="en-US"/>
          </a:p>
        </p:txBody>
      </p:sp>
    </p:spTree>
    <p:extLst>
      <p:ext uri="{BB962C8B-B14F-4D97-AF65-F5344CB8AC3E}">
        <p14:creationId xmlns:p14="http://schemas.microsoft.com/office/powerpoint/2010/main" val="185721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look</a:t>
            </a:r>
            <a:r>
              <a:rPr lang="en-US" baseline="0" dirty="0" smtClean="0"/>
              <a:t> at large general collections like Wikimedia Commons and </a:t>
            </a:r>
            <a:r>
              <a:rPr lang="en-US" dirty="0" err="1" smtClean="0"/>
              <a:t>Pixabay</a:t>
            </a:r>
            <a:r>
              <a:rPr lang="en-US" dirty="0" smtClean="0"/>
              <a:t>. </a:t>
            </a:r>
          </a:p>
          <a:p>
            <a:endParaRPr lang="en-US" dirty="0" smtClean="0"/>
          </a:p>
          <a:p>
            <a:pPr marL="228600" indent="-228600">
              <a:buFont typeface="+mj-lt"/>
              <a:buAutoNum type="arabicPeriod"/>
            </a:pPr>
            <a:r>
              <a:rPr lang="en-US" dirty="0" smtClean="0"/>
              <a:t>Wikimedia contains media available in the public domain and are under a variety of </a:t>
            </a:r>
            <a:r>
              <a:rPr lang="en-US" dirty="0" smtClean="0"/>
              <a:t>open-copyright </a:t>
            </a:r>
            <a:r>
              <a:rPr lang="en-US" dirty="0" err="1" smtClean="0"/>
              <a:t>licences</a:t>
            </a:r>
            <a:r>
              <a:rPr lang="en-US" dirty="0" smtClean="0"/>
              <a:t>. </a:t>
            </a:r>
          </a:p>
          <a:p>
            <a:pPr marL="228600" indent="-228600">
              <a:buFont typeface="+mj-lt"/>
              <a:buAutoNum type="arabicPeriod"/>
            </a:pPr>
            <a:r>
              <a:rPr lang="en-US" dirty="0" err="1" smtClean="0"/>
              <a:t>Pixabay</a:t>
            </a:r>
            <a:r>
              <a:rPr lang="en-US" dirty="0" smtClean="0"/>
              <a:t> contains</a:t>
            </a:r>
            <a:r>
              <a:rPr lang="en-US" baseline="0" dirty="0" smtClean="0"/>
              <a:t> </a:t>
            </a:r>
            <a:r>
              <a:rPr lang="en-US" dirty="0" smtClean="0"/>
              <a:t>copyright-free </a:t>
            </a:r>
            <a:r>
              <a:rPr lang="en-US" dirty="0" smtClean="0"/>
              <a:t>images and videos. All </a:t>
            </a:r>
            <a:r>
              <a:rPr lang="en-US" dirty="0" smtClean="0"/>
              <a:t>content is </a:t>
            </a:r>
            <a:r>
              <a:rPr lang="en-US" dirty="0" smtClean="0"/>
              <a:t>released under Creative Commons CC0.</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22</a:t>
            </a:fld>
            <a:endParaRPr lang="en-US"/>
          </a:p>
        </p:txBody>
      </p:sp>
    </p:spTree>
    <p:extLst>
      <p:ext uri="{BB962C8B-B14F-4D97-AF65-F5344CB8AC3E}">
        <p14:creationId xmlns:p14="http://schemas.microsoft.com/office/powerpoint/2010/main" val="474011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t>
            </a:r>
            <a:r>
              <a:rPr lang="en-US" dirty="0" smtClean="0">
                <a:hlinkClick r:id="rId3"/>
              </a:rPr>
              <a:t>government of Canada websites and publications</a:t>
            </a:r>
            <a:r>
              <a:rPr lang="en-US" dirty="0" smtClean="0"/>
              <a:t> are covered by the open government </a:t>
            </a:r>
            <a:r>
              <a:rPr lang="en-US" dirty="0" err="1" smtClean="0"/>
              <a:t>licence</a:t>
            </a:r>
            <a:r>
              <a:rPr lang="en-US" dirty="0" smtClean="0"/>
              <a:t>. However, when using a resource from a Canadian government website or publication, always check the </a:t>
            </a:r>
            <a:r>
              <a:rPr lang="en-US" i="1" dirty="0" smtClean="0"/>
              <a:t>Terms of Use</a:t>
            </a:r>
            <a:r>
              <a:rPr lang="en-US" dirty="0" smtClean="0"/>
              <a:t>, </a:t>
            </a:r>
            <a:r>
              <a:rPr lang="en-US" i="1" dirty="0" smtClean="0"/>
              <a:t>Copyright,</a:t>
            </a:r>
            <a:r>
              <a:rPr lang="en-US" dirty="0" smtClean="0"/>
              <a:t> or similar page for details. One example are the resources on the Statistics Canada website.</a:t>
            </a:r>
          </a:p>
          <a:p>
            <a:endParaRPr lang="en-US" dirty="0" smtClean="0"/>
          </a:p>
          <a:p>
            <a:r>
              <a:rPr lang="en-US" dirty="0" smtClean="0"/>
              <a:t>Often, images and other resources from a Canadian government website stipulates that the reused image or resource not be used for commercial purposes. If this is the case, then add this line to your attribution statement: “This image cannot be used for commercial purposes.”</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23</a:t>
            </a:fld>
            <a:endParaRPr lang="en-US"/>
          </a:p>
        </p:txBody>
      </p:sp>
    </p:spTree>
    <p:extLst>
      <p:ext uri="{BB962C8B-B14F-4D97-AF65-F5344CB8AC3E}">
        <p14:creationId xmlns:p14="http://schemas.microsoft.com/office/powerpoint/2010/main" val="863485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the information and images found on </a:t>
            </a:r>
            <a:r>
              <a:rPr lang="en-US" dirty="0" smtClean="0">
                <a:hlinkClick r:id="rId3"/>
              </a:rPr>
              <a:t>U.S. government websites</a:t>
            </a:r>
            <a:r>
              <a:rPr lang="en-US" dirty="0" smtClean="0"/>
              <a:t> are in the public domain. One example is NASA.</a:t>
            </a:r>
            <a:r>
              <a:rPr lang="en-US" baseline="0" dirty="0" smtClean="0"/>
              <a:t> </a:t>
            </a:r>
            <a:r>
              <a:rPr lang="en-US" dirty="0" smtClean="0"/>
              <a:t>However, when using a resource from a U.S. government website, always check the </a:t>
            </a:r>
            <a:r>
              <a:rPr lang="en-US" i="1" dirty="0" smtClean="0"/>
              <a:t>Terms of Use</a:t>
            </a:r>
            <a:r>
              <a:rPr lang="en-US" dirty="0" smtClean="0"/>
              <a:t>, </a:t>
            </a:r>
            <a:r>
              <a:rPr lang="en-US" i="1" dirty="0" smtClean="0"/>
              <a:t>Copyright,</a:t>
            </a:r>
            <a:r>
              <a:rPr lang="en-US" dirty="0" smtClean="0"/>
              <a:t> or similar page for details.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24</a:t>
            </a:fld>
            <a:endParaRPr lang="en-US"/>
          </a:p>
        </p:txBody>
      </p:sp>
    </p:spTree>
    <p:extLst>
      <p:ext uri="{BB962C8B-B14F-4D97-AF65-F5344CB8AC3E}">
        <p14:creationId xmlns:p14="http://schemas.microsoft.com/office/powerpoint/2010/main" val="1090572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find links</a:t>
            </a:r>
            <a:r>
              <a:rPr lang="en-US" baseline="0" dirty="0" smtClean="0"/>
              <a:t> to more resources in the </a:t>
            </a:r>
            <a:r>
              <a:rPr lang="en-US" baseline="0" dirty="0" smtClean="0"/>
              <a:t>“Resources: Search and Find” </a:t>
            </a:r>
            <a:r>
              <a:rPr lang="en-US" baseline="0" dirty="0" smtClean="0"/>
              <a:t>chapter of the </a:t>
            </a:r>
            <a:r>
              <a:rPr lang="en-US" i="0" baseline="0" dirty="0" err="1" smtClean="0"/>
              <a:t>BCcampus</a:t>
            </a:r>
            <a:r>
              <a:rPr lang="en-US" i="0" baseline="0" dirty="0" smtClean="0"/>
              <a:t> Open Education </a:t>
            </a:r>
            <a:r>
              <a:rPr lang="en-US" i="1" baseline="0" dirty="0" smtClean="0"/>
              <a:t>Self-Publishing </a:t>
            </a:r>
            <a:r>
              <a:rPr lang="en-US" i="1" baseline="0" dirty="0" smtClean="0"/>
              <a:t>Guide</a:t>
            </a:r>
            <a:r>
              <a:rPr lang="en-US" baseline="0" dirty="0" smtClean="0"/>
              <a:t>. </a:t>
            </a:r>
          </a:p>
        </p:txBody>
      </p:sp>
      <p:sp>
        <p:nvSpPr>
          <p:cNvPr id="4" name="Slide Number Placeholder 3"/>
          <p:cNvSpPr>
            <a:spLocks noGrp="1"/>
          </p:cNvSpPr>
          <p:nvPr>
            <p:ph type="sldNum" sz="quarter" idx="10"/>
          </p:nvPr>
        </p:nvSpPr>
        <p:spPr/>
        <p:txBody>
          <a:bodyPr/>
          <a:lstStyle/>
          <a:p>
            <a:fld id="{E50CC43B-D8B0-AD49-926B-D2166CE8727F}" type="slidenum">
              <a:rPr lang="en-US" smtClean="0"/>
              <a:t>25</a:t>
            </a:fld>
            <a:endParaRPr lang="en-US"/>
          </a:p>
        </p:txBody>
      </p:sp>
    </p:spTree>
    <p:extLst>
      <p:ext uri="{BB962C8B-B14F-4D97-AF65-F5344CB8AC3E}">
        <p14:creationId xmlns:p14="http://schemas.microsoft.com/office/powerpoint/2010/main" val="1573756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26</a:t>
            </a:fld>
            <a:endParaRPr lang="en-US"/>
          </a:p>
        </p:txBody>
      </p:sp>
    </p:spTree>
    <p:extLst>
      <p:ext uri="{BB962C8B-B14F-4D97-AF65-F5344CB8AC3E}">
        <p14:creationId xmlns:p14="http://schemas.microsoft.com/office/powerpoint/2010/main" val="1459516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we were publishing open textbooks, we</a:t>
            </a:r>
            <a:r>
              <a:rPr lang="en-US" baseline="0" dirty="0" smtClean="0"/>
              <a:t> found that there were very few openly licensed tables that were useful to the authors we were working with. That’s not to say that our authors couldn’t find tables they could use. Only that the ones they did find were typically restricted.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with the help of our copy editors, </a:t>
            </a:r>
            <a:r>
              <a:rPr lang="en-US" b="0" baseline="0" dirty="0" smtClean="0"/>
              <a:t>we developed a way to present information in table format without infringing </a:t>
            </a:r>
            <a:r>
              <a:rPr lang="en-US" b="0" baseline="0" dirty="0" smtClean="0"/>
              <a:t>on copyright</a:t>
            </a:r>
            <a:r>
              <a:rPr lang="en-US" b="0" baseline="0" dirty="0" smtClean="0"/>
              <a:t>.</a:t>
            </a:r>
          </a:p>
        </p:txBody>
      </p:sp>
      <p:sp>
        <p:nvSpPr>
          <p:cNvPr id="4" name="Slide Number Placeholder 3"/>
          <p:cNvSpPr>
            <a:spLocks noGrp="1"/>
          </p:cNvSpPr>
          <p:nvPr>
            <p:ph type="sldNum" sz="quarter" idx="10"/>
          </p:nvPr>
        </p:nvSpPr>
        <p:spPr/>
        <p:txBody>
          <a:bodyPr/>
          <a:lstStyle/>
          <a:p>
            <a:fld id="{E50CC43B-D8B0-AD49-926B-D2166CE8727F}" type="slidenum">
              <a:rPr lang="en-US" smtClean="0"/>
              <a:t>27</a:t>
            </a:fld>
            <a:endParaRPr lang="en-US"/>
          </a:p>
        </p:txBody>
      </p:sp>
    </p:spTree>
    <p:extLst>
      <p:ext uri="{BB962C8B-B14F-4D97-AF65-F5344CB8AC3E}">
        <p14:creationId xmlns:p14="http://schemas.microsoft.com/office/powerpoint/2010/main" val="2042825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learned during our research that a table is comprised</a:t>
            </a:r>
            <a:r>
              <a:rPr lang="en-US" baseline="0" dirty="0" smtClean="0"/>
              <a:t> of</a:t>
            </a:r>
            <a:r>
              <a:rPr lang="en-US" dirty="0" smtClean="0"/>
              <a:t> two parts</a:t>
            </a:r>
            <a:r>
              <a:rPr lang="en-US" dirty="0" smtClean="0"/>
              <a:t>:</a:t>
            </a:r>
          </a:p>
          <a:p>
            <a:endParaRPr lang="en-US" dirty="0" smtClean="0"/>
          </a:p>
          <a:p>
            <a:pPr marL="228600" indent="-228600">
              <a:buAutoNum type="arabicPeriod"/>
            </a:pPr>
            <a:r>
              <a:rPr lang="en-US" baseline="0" dirty="0" smtClean="0"/>
              <a:t>The </a:t>
            </a:r>
            <a:r>
              <a:rPr lang="en-US" b="1" baseline="0" dirty="0" smtClean="0"/>
              <a:t>style</a:t>
            </a:r>
            <a:r>
              <a:rPr lang="en-US" baseline="0" dirty="0" smtClean="0"/>
              <a:t> or layout of the table which acts as the container for </a:t>
            </a:r>
            <a:r>
              <a:rPr lang="en-US" baseline="0" dirty="0" smtClean="0"/>
              <a:t>information</a:t>
            </a:r>
          </a:p>
          <a:p>
            <a:pPr marL="685800" lvl="1" indent="-228600">
              <a:buFont typeface="+mj-lt"/>
              <a:buAutoNum type="alphaLcPeriod"/>
            </a:pPr>
            <a:r>
              <a:rPr lang="en-US" baseline="0" dirty="0" smtClean="0"/>
              <a:t>These </a:t>
            </a:r>
            <a:r>
              <a:rPr lang="en-US" baseline="0" dirty="0" smtClean="0"/>
              <a:t>elements can include the size, placement, </a:t>
            </a:r>
            <a:r>
              <a:rPr lang="en-US" baseline="0" dirty="0" err="1" smtClean="0"/>
              <a:t>colour</a:t>
            </a:r>
            <a:r>
              <a:rPr lang="en-US" baseline="0" dirty="0" smtClean="0"/>
              <a:t> of the cells; the style and placement of fonts; the wording and placement of column and row labels.</a:t>
            </a:r>
          </a:p>
          <a:p>
            <a:pPr marL="228600" indent="-228600">
              <a:buAutoNum type="arabicPeriod"/>
            </a:pPr>
            <a:r>
              <a:rPr lang="en-US" baseline="0" dirty="0" smtClean="0"/>
              <a:t>The </a:t>
            </a:r>
            <a:r>
              <a:rPr lang="en-US" b="1" baseline="0" dirty="0" smtClean="0"/>
              <a:t>data</a:t>
            </a:r>
            <a:r>
              <a:rPr lang="en-US" baseline="0" dirty="0" smtClean="0"/>
              <a:t> or information contained within the </a:t>
            </a:r>
            <a:r>
              <a:rPr lang="en-US" baseline="0" dirty="0" smtClean="0"/>
              <a:t>table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28</a:t>
            </a:fld>
            <a:endParaRPr lang="en-US"/>
          </a:p>
        </p:txBody>
      </p:sp>
    </p:spTree>
    <p:extLst>
      <p:ext uri="{BB962C8B-B14F-4D97-AF65-F5344CB8AC3E}">
        <p14:creationId xmlns:p14="http://schemas.microsoft.com/office/powerpoint/2010/main" val="159768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solution was to instruct authors</a:t>
            </a:r>
            <a:r>
              <a:rPr lang="en-US" baseline="0" dirty="0" smtClean="0"/>
              <a:t> to create an original table, and then cite the data added to that table. As you can see in this example from </a:t>
            </a:r>
            <a:r>
              <a:rPr lang="en-US" i="1" baseline="0" dirty="0" smtClean="0"/>
              <a:t>Introduction to Tourism and Hospitality in BC</a:t>
            </a:r>
            <a:r>
              <a:rPr lang="en-US" baseline="0" dirty="0" smtClean="0"/>
              <a:t>, we used the last row in the table to hold the in-text citation which was then provided in full in the book’s </a:t>
            </a:r>
            <a:r>
              <a:rPr lang="en-US" baseline="0" dirty="0" err="1" smtClean="0"/>
              <a:t>referencelList</a:t>
            </a:r>
            <a:r>
              <a:rPr lang="en-US" baseline="0" dirty="0" smtClean="0"/>
              <a:t>. For clarity, we labelled the in-text citation as “Data </a:t>
            </a:r>
            <a:r>
              <a:rPr lang="en-US" baseline="0" dirty="0" smtClean="0"/>
              <a:t>source.”</a:t>
            </a:r>
            <a:endParaRPr lang="en-US" baseline="0" dirty="0" smtClean="0"/>
          </a:p>
          <a:p>
            <a:endParaRPr lang="en-US" baseline="0" dirty="0" smtClean="0"/>
          </a:p>
          <a:p>
            <a:r>
              <a:rPr lang="en-US" baseline="0" dirty="0" smtClean="0"/>
              <a:t>The original table, created by the author or a designer working with the author, is an original creation. Because of this, no attribution statement is required. The table design is copyrighted by the author (or designer); this copyright information is noted in the Copyright Notice field on the Book Info page of </a:t>
            </a:r>
            <a:r>
              <a:rPr lang="en-US" baseline="0" dirty="0" err="1" smtClean="0"/>
              <a:t>Pressbooks</a:t>
            </a:r>
            <a:r>
              <a:rPr lang="en-US" baseline="0" dirty="0" smtClean="0"/>
              <a:t>. </a:t>
            </a:r>
          </a:p>
          <a:p>
            <a:endParaRPr lang="en-US" baseline="0" dirty="0" smtClean="0"/>
          </a:p>
          <a:p>
            <a:r>
              <a:rPr lang="en-US" baseline="0" dirty="0" smtClean="0"/>
              <a:t>This same process can be applied to charts and graphs.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29</a:t>
            </a:fld>
            <a:endParaRPr lang="en-US"/>
          </a:p>
        </p:txBody>
      </p:sp>
    </p:spTree>
    <p:extLst>
      <p:ext uri="{BB962C8B-B14F-4D97-AF65-F5344CB8AC3E}">
        <p14:creationId xmlns:p14="http://schemas.microsoft.com/office/powerpoint/2010/main" val="6466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discussion and slides are </a:t>
            </a:r>
            <a:r>
              <a:rPr lang="en-US" baseline="0" dirty="0" smtClean="0"/>
              <a:t>inspired by</a:t>
            </a:r>
            <a:r>
              <a:rPr lang="en-US" dirty="0" smtClean="0"/>
              <a:t> </a:t>
            </a:r>
            <a:r>
              <a:rPr lang="en-US" dirty="0" smtClean="0"/>
              <a:t>Quill West’s presentation (for </a:t>
            </a:r>
            <a:r>
              <a:rPr lang="en-US" dirty="0" smtClean="0">
                <a:hlinkClick r:id="rId3"/>
              </a:rPr>
              <a:t>Pierce College</a:t>
            </a:r>
            <a:r>
              <a:rPr lang="en-US" dirty="0" smtClean="0"/>
              <a:t>, </a:t>
            </a:r>
            <a:r>
              <a:rPr lang="en-US" dirty="0" smtClean="0">
                <a:hlinkClick r:id="rId4"/>
              </a:rPr>
              <a:t>CC-BY 4.0</a:t>
            </a:r>
            <a:r>
              <a:rPr lang="en-US" dirty="0" smtClean="0"/>
              <a:t>): </a:t>
            </a:r>
            <a:r>
              <a:rPr lang="en-US" dirty="0" smtClean="0">
                <a:hlinkClick r:id="rId5"/>
              </a:rPr>
              <a:t>Citations vs. Attributions. And how to deal with them in your work</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30</a:t>
            </a:fld>
            <a:endParaRPr lang="en-US"/>
          </a:p>
        </p:txBody>
      </p:sp>
    </p:spTree>
    <p:extLst>
      <p:ext uri="{BB962C8B-B14F-4D97-AF65-F5344CB8AC3E}">
        <p14:creationId xmlns:p14="http://schemas.microsoft.com/office/powerpoint/2010/main" val="1978615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world of </a:t>
            </a:r>
            <a:r>
              <a:rPr lang="en-US" baseline="0" dirty="0" smtClean="0"/>
              <a:t>open-copyright </a:t>
            </a:r>
            <a:r>
              <a:rPr lang="en-US" baseline="0" dirty="0" err="1" smtClean="0"/>
              <a:t>licences</a:t>
            </a:r>
            <a:r>
              <a:rPr lang="en-US" baseline="0" dirty="0" smtClean="0"/>
              <a:t>, it’s important to understand the most basic legal requirement to use these </a:t>
            </a:r>
            <a:r>
              <a:rPr lang="en-US" baseline="0" dirty="0" err="1" smtClean="0"/>
              <a:t>licences</a:t>
            </a:r>
            <a:r>
              <a:rPr lang="en-US" baseline="0" dirty="0" smtClean="0"/>
              <a:t>: attribution. </a:t>
            </a:r>
          </a:p>
          <a:p>
            <a:endParaRPr lang="en-US" baseline="0" dirty="0" smtClean="0"/>
          </a:p>
          <a:p>
            <a:r>
              <a:rPr lang="en-US" baseline="0" dirty="0" smtClean="0"/>
              <a:t>For CC or Creative Commons </a:t>
            </a:r>
            <a:r>
              <a:rPr lang="en-US" baseline="0" dirty="0" err="1" smtClean="0"/>
              <a:t>licences</a:t>
            </a:r>
            <a:r>
              <a:rPr lang="en-US" baseline="0" dirty="0" smtClean="0"/>
              <a:t> </a:t>
            </a:r>
            <a:r>
              <a:rPr lang="en-US" baseline="0" dirty="0" smtClean="0"/>
              <a:t>the word “attribution” is spelled out in the full label. In the commonly used CC BY abbreviation, “BY” refers to attribution (giving credit to the creator), in other words, who the work is “</a:t>
            </a:r>
            <a:r>
              <a:rPr lang="en-US" baseline="0" dirty="0" smtClean="0"/>
              <a:t>by.”</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31</a:t>
            </a:fld>
            <a:endParaRPr lang="en-US"/>
          </a:p>
        </p:txBody>
      </p:sp>
    </p:spTree>
    <p:extLst>
      <p:ext uri="{BB962C8B-B14F-4D97-AF65-F5344CB8AC3E}">
        <p14:creationId xmlns:p14="http://schemas.microsoft.com/office/powerpoint/2010/main" val="1200563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variety of situations where</a:t>
            </a:r>
            <a:r>
              <a:rPr lang="en-US" baseline="0" dirty="0" smtClean="0"/>
              <a:t> attribution can be applied. We most commonly talk about attributing media or resources that are </a:t>
            </a:r>
            <a:r>
              <a:rPr lang="en-US" b="1" baseline="0" dirty="0" smtClean="0"/>
              <a:t>copyrighted</a:t>
            </a:r>
            <a:r>
              <a:rPr lang="en-US" baseline="0" dirty="0" smtClean="0"/>
              <a:t> but released with an </a:t>
            </a:r>
            <a:r>
              <a:rPr lang="en-US" baseline="0" dirty="0" smtClean="0"/>
              <a:t>open-copyright </a:t>
            </a:r>
            <a:r>
              <a:rPr lang="en-US" baseline="0" dirty="0" err="1" smtClean="0"/>
              <a:t>licence</a:t>
            </a:r>
            <a:r>
              <a:rPr lang="en-US" baseline="0" dirty="0" smtClean="0"/>
              <a:t> </a:t>
            </a:r>
            <a:r>
              <a:rPr lang="en-US" baseline="0" dirty="0" smtClean="0"/>
              <a:t>such as a Creative Commons </a:t>
            </a:r>
            <a:r>
              <a:rPr lang="en-US" baseline="0" dirty="0" err="1" smtClean="0"/>
              <a:t>licence</a:t>
            </a:r>
            <a:r>
              <a:rPr lang="en-US" baseline="0" dirty="0" smtClean="0"/>
              <a:t>, open government </a:t>
            </a:r>
            <a:r>
              <a:rPr lang="en-US" baseline="0" dirty="0" err="1" smtClean="0"/>
              <a:t>licences</a:t>
            </a:r>
            <a:r>
              <a:rPr lang="en-US" baseline="0" dirty="0" smtClean="0"/>
              <a:t>, or other </a:t>
            </a:r>
            <a:r>
              <a:rPr lang="en-US" baseline="0" dirty="0" smtClean="0"/>
              <a:t>open-copyright </a:t>
            </a:r>
            <a:r>
              <a:rPr lang="en-US" baseline="0" dirty="0" err="1" smtClean="0"/>
              <a:t>licences</a:t>
            </a:r>
            <a:r>
              <a:rPr lang="en-US" baseline="0" dirty="0" smtClean="0"/>
              <a:t>.</a:t>
            </a:r>
            <a:endParaRPr lang="en-US" baseline="0" dirty="0" smtClean="0"/>
          </a:p>
          <a:p>
            <a:endParaRPr lang="en-US" baseline="0" dirty="0" smtClean="0"/>
          </a:p>
          <a:p>
            <a:r>
              <a:rPr lang="en-US" baseline="0" dirty="0" smtClean="0"/>
              <a:t>In this situation, the ideal attribution statement is comprised of three elements: </a:t>
            </a:r>
          </a:p>
          <a:p>
            <a:pPr marL="228600" indent="-228600">
              <a:buAutoNum type="arabicPeriod"/>
            </a:pPr>
            <a:r>
              <a:rPr lang="en-US" baseline="0" dirty="0" smtClean="0"/>
              <a:t>Title of the </a:t>
            </a:r>
            <a:r>
              <a:rPr lang="en-US" baseline="0" dirty="0" smtClean="0"/>
              <a:t>work, </a:t>
            </a:r>
            <a:r>
              <a:rPr lang="en-US" baseline="0" dirty="0" smtClean="0"/>
              <a:t>and a link to the media’s original web page. In this case, the photo was found on </a:t>
            </a:r>
            <a:r>
              <a:rPr lang="en-US" baseline="0" dirty="0" err="1" smtClean="0"/>
              <a:t>flickr</a:t>
            </a:r>
            <a:r>
              <a:rPr lang="en-US" baseline="0" dirty="0" smtClean="0"/>
              <a:t> and is called “</a:t>
            </a:r>
            <a:r>
              <a:rPr lang="en-US" baseline="0" dirty="0" smtClean="0"/>
              <a:t>Horse.”</a:t>
            </a:r>
            <a:endParaRPr lang="en-US" baseline="0" dirty="0" smtClean="0"/>
          </a:p>
          <a:p>
            <a:pPr marL="228600" indent="-228600">
              <a:buAutoNum type="arabicPeriod"/>
            </a:pPr>
            <a:r>
              <a:rPr lang="en-US" baseline="0" dirty="0" smtClean="0"/>
              <a:t>Author or creator of the work, and a link to their home web page. In this case, the photographer, Cindy Funk, has a page on </a:t>
            </a:r>
            <a:r>
              <a:rPr lang="en-US" baseline="0" dirty="0" err="1" smtClean="0"/>
              <a:t>flickr</a:t>
            </a:r>
            <a:r>
              <a:rPr lang="en-US" baseline="0" dirty="0" smtClean="0"/>
              <a:t>.</a:t>
            </a:r>
          </a:p>
          <a:p>
            <a:pPr marL="228600" indent="-228600">
              <a:buAutoNum type="arabicPeriod"/>
            </a:pPr>
            <a:r>
              <a:rPr lang="en-US" baseline="0" dirty="0" err="1" smtClean="0"/>
              <a:t>Licence</a:t>
            </a:r>
            <a:r>
              <a:rPr lang="en-US" baseline="0" dirty="0" smtClean="0"/>
              <a:t> </a:t>
            </a:r>
            <a:r>
              <a:rPr lang="en-US" baseline="0" dirty="0" smtClean="0"/>
              <a:t>type and a link to a description of this </a:t>
            </a:r>
            <a:r>
              <a:rPr lang="en-US" baseline="0" dirty="0" err="1" smtClean="0"/>
              <a:t>licence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32</a:t>
            </a:fld>
            <a:endParaRPr lang="en-US"/>
          </a:p>
        </p:txBody>
      </p:sp>
    </p:spTree>
    <p:extLst>
      <p:ext uri="{BB962C8B-B14F-4D97-AF65-F5344CB8AC3E}">
        <p14:creationId xmlns:p14="http://schemas.microsoft.com/office/powerpoint/2010/main" val="115763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photo and this is what the attribution statement looks like. “Horse”, “Cindy Funk”, and “CC BY 2.0” are each hyperlinked to their respective web pages.</a:t>
            </a:r>
          </a:p>
          <a:p>
            <a:endParaRPr lang="en-US" dirty="0" smtClean="0"/>
          </a:p>
          <a:p>
            <a:r>
              <a:rPr lang="en-US" dirty="0" smtClean="0"/>
              <a:t>An attribution statement, like this, is often part of an “Attributions” list at the bottom of the printed or web page.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33</a:t>
            </a:fld>
            <a:endParaRPr lang="en-US"/>
          </a:p>
        </p:txBody>
      </p:sp>
    </p:spTree>
    <p:extLst>
      <p:ext uri="{BB962C8B-B14F-4D97-AF65-F5344CB8AC3E}">
        <p14:creationId xmlns:p14="http://schemas.microsoft.com/office/powerpoint/2010/main" val="75622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If you have modified the image in some way, you must indicate this in your attribution statement</a:t>
            </a:r>
            <a:r>
              <a:rPr lang="en-US" sz="1200" kern="1200" dirty="0" smtClean="0">
                <a:solidFill>
                  <a:schemeClr val="tx1"/>
                </a:solidFill>
                <a:effectLst/>
                <a:latin typeface="+mn-lt"/>
                <a:ea typeface="+mn-ea"/>
                <a:cs typeface="+mn-cs"/>
              </a:rPr>
              <a:t>. For</a:t>
            </a:r>
            <a:r>
              <a:rPr lang="en-US" sz="1200" kern="1200" baseline="0" dirty="0" smtClean="0">
                <a:solidFill>
                  <a:schemeClr val="tx1"/>
                </a:solidFill>
                <a:effectLst/>
                <a:latin typeface="+mn-lt"/>
                <a:ea typeface="+mn-ea"/>
                <a:cs typeface="+mn-cs"/>
              </a:rPr>
              <a:t> example, if the Horse photo has been cropped, that must be noted in the attribution statement. In this case the attribution now says: “</a:t>
            </a:r>
            <a:r>
              <a:rPr lang="en-US" b="1" dirty="0" smtClean="0">
                <a:solidFill>
                  <a:srgbClr val="1C26DC"/>
                </a:solidFill>
              </a:rPr>
              <a:t>Horse</a:t>
            </a:r>
            <a:r>
              <a:rPr lang="en-US" dirty="0" smtClean="0"/>
              <a:t> by </a:t>
            </a:r>
            <a:r>
              <a:rPr lang="en-US" b="1" dirty="0" smtClean="0">
                <a:solidFill>
                  <a:srgbClr val="1C26DC"/>
                </a:solidFill>
              </a:rPr>
              <a:t>Cindy Funk </a:t>
            </a:r>
            <a:r>
              <a:rPr lang="en-US" dirty="0" smtClean="0"/>
              <a:t>has been modified (cropped) and is used under a </a:t>
            </a:r>
            <a:r>
              <a:rPr lang="en-US" b="1" dirty="0" smtClean="0">
                <a:solidFill>
                  <a:srgbClr val="1C26DC"/>
                </a:solidFill>
              </a:rPr>
              <a:t>CC BY 2.0</a:t>
            </a:r>
            <a:r>
              <a:rPr lang="en-US" dirty="0" smtClean="0"/>
              <a:t> </a:t>
            </a:r>
            <a:r>
              <a:rPr lang="en-US" dirty="0" err="1" smtClean="0"/>
              <a:t>Licence</a:t>
            </a:r>
            <a:r>
              <a:rPr lang="en-US" dirty="0" smtClean="0"/>
              <a:t>.” The phrase “has been modified (cropped) and</a:t>
            </a:r>
            <a:r>
              <a:rPr lang="mr-IN" dirty="0" smtClean="0"/>
              <a:t>…</a:t>
            </a:r>
            <a:r>
              <a:rPr lang="en-US" dirty="0" smtClean="0"/>
              <a:t>” has been added.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that if an image includes </a:t>
            </a:r>
            <a:r>
              <a:rPr lang="en-US" sz="1200" kern="1200" dirty="0" smtClean="0">
                <a:solidFill>
                  <a:schemeClr val="tx1"/>
                </a:solidFill>
                <a:effectLst/>
                <a:latin typeface="+mn-lt"/>
                <a:ea typeface="+mn-ea"/>
                <a:cs typeface="+mn-cs"/>
              </a:rPr>
              <a:t>“</a:t>
            </a:r>
            <a:r>
              <a:rPr lang="en-US" baseline="0" dirty="0" smtClean="0"/>
              <a:t>ND” (</a:t>
            </a:r>
            <a:r>
              <a:rPr lang="en-US" baseline="0" dirty="0" err="1" smtClean="0"/>
              <a:t>NoDerivatives</a:t>
            </a:r>
            <a:r>
              <a:rPr lang="en-US" baseline="0" dirty="0" smtClean="0"/>
              <a:t>) </a:t>
            </a:r>
            <a:r>
              <a:rPr lang="en-US" sz="1200" kern="1200" dirty="0" smtClean="0">
                <a:solidFill>
                  <a:schemeClr val="tx1"/>
                </a:solidFill>
                <a:effectLst/>
                <a:latin typeface="+mn-lt"/>
                <a:ea typeface="+mn-ea"/>
                <a:cs typeface="+mn-cs"/>
              </a:rPr>
              <a:t>as </a:t>
            </a:r>
            <a:r>
              <a:rPr lang="en-US" sz="1200" kern="1200" dirty="0" smtClean="0">
                <a:solidFill>
                  <a:schemeClr val="tx1"/>
                </a:solidFill>
                <a:effectLst/>
                <a:latin typeface="+mn-lt"/>
                <a:ea typeface="+mn-ea"/>
                <a:cs typeface="+mn-cs"/>
              </a:rPr>
              <a:t>part of the CC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the image cannot be changed. This includes cropping.</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34</a:t>
            </a:fld>
            <a:endParaRPr lang="en-US"/>
          </a:p>
        </p:txBody>
      </p:sp>
    </p:spTree>
    <p:extLst>
      <p:ext uri="{BB962C8B-B14F-4D97-AF65-F5344CB8AC3E}">
        <p14:creationId xmlns:p14="http://schemas.microsoft.com/office/powerpoint/2010/main" val="745517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a:t>
            </a:r>
            <a:r>
              <a:rPr lang="en-US" dirty="0" smtClean="0"/>
              <a:t>example of an Attributions list from the open textbook, </a:t>
            </a:r>
            <a:r>
              <a:rPr lang="en-US" i="1" dirty="0" smtClean="0"/>
              <a:t>Introduction to Tourism and Hospitality in BC. </a:t>
            </a:r>
          </a:p>
          <a:p>
            <a:endParaRPr lang="en-US" dirty="0" smtClean="0"/>
          </a:p>
          <a:p>
            <a:r>
              <a:rPr lang="en-US" dirty="0" smtClean="0"/>
              <a:t>Number 1</a:t>
            </a:r>
            <a:r>
              <a:rPr lang="en-US" baseline="0" dirty="0" smtClean="0"/>
              <a:t> is the openly licensed photo taken by someone other than the author and added to this book. Notice that a caption is used and the photo is designated as “Figure </a:t>
            </a:r>
            <a:r>
              <a:rPr lang="en-US" baseline="0" dirty="0" smtClean="0"/>
              <a:t>10.2.” </a:t>
            </a:r>
            <a:r>
              <a:rPr lang="en-US" baseline="0" dirty="0" smtClean="0"/>
              <a:t>This means that this photo appears in chapter 10, and is the second figure. We found it useful to label each resource in this way so it could be easily identified in the Attributions list.</a:t>
            </a:r>
          </a:p>
          <a:p>
            <a:endParaRPr lang="en-US" baseline="0" dirty="0" smtClean="0"/>
          </a:p>
          <a:p>
            <a:r>
              <a:rPr lang="en-US" baseline="0" dirty="0" smtClean="0"/>
              <a:t>Number 2 shows the Attributions list with attribution statements for all photos and other media that appear on this web page of the book. This list is placed at the bottom of the page and is done for each web page of the book in </a:t>
            </a:r>
            <a:r>
              <a:rPr lang="en-US" baseline="0" dirty="0" err="1" smtClean="0"/>
              <a:t>Pressbooks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35</a:t>
            </a:fld>
            <a:endParaRPr lang="en-US"/>
          </a:p>
        </p:txBody>
      </p:sp>
    </p:spTree>
    <p:extLst>
      <p:ext uri="{BB962C8B-B14F-4D97-AF65-F5344CB8AC3E}">
        <p14:creationId xmlns:p14="http://schemas.microsoft.com/office/powerpoint/2010/main" val="1705643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just openly licensed media that should be clearly identified and attributed when</a:t>
            </a:r>
            <a:r>
              <a:rPr lang="en-US" baseline="0" dirty="0" smtClean="0"/>
              <a:t> writing or revising an open textbook</a:t>
            </a:r>
            <a:r>
              <a:rPr lang="en-US" dirty="0" smtClean="0"/>
              <a:t>; text should be too. Text</a:t>
            </a:r>
            <a:r>
              <a:rPr lang="en-US" baseline="0" dirty="0" smtClean="0"/>
              <a:t> can be harder to attribute particularly when the “borrowed” text is inserted or blended into your own work. </a:t>
            </a:r>
          </a:p>
          <a:p>
            <a:endParaRPr lang="en-US" baseline="0" dirty="0" smtClean="0"/>
          </a:p>
          <a:p>
            <a:r>
              <a:rPr lang="en-US" baseline="0" dirty="0" smtClean="0"/>
              <a:t>Like photos, illustrations, and other media, an attribution statement for the text should be provided on the page for which the borrowed open text is used. It can be listed with other attribution statements at the bottom of the paper or </a:t>
            </a:r>
            <a:r>
              <a:rPr lang="en-US" baseline="0" dirty="0" smtClean="0"/>
              <a:t>web page</a:t>
            </a:r>
            <a:r>
              <a:rPr lang="en-US" baseline="0" dirty="0" smtClean="0"/>
              <a:t>. If borrowed text is blended into the page’s other text, you should identify placement in the attribution statement. This slide shows an example.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36</a:t>
            </a:fld>
            <a:endParaRPr lang="en-US"/>
          </a:p>
        </p:txBody>
      </p:sp>
    </p:spTree>
    <p:extLst>
      <p:ext uri="{BB962C8B-B14F-4D97-AF65-F5344CB8AC3E}">
        <p14:creationId xmlns:p14="http://schemas.microsoft.com/office/powerpoint/2010/main" val="1313253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It has been the practice of </a:t>
            </a:r>
            <a:r>
              <a:rPr lang="en-US" dirty="0" err="1" smtClean="0"/>
              <a:t>BCcampus</a:t>
            </a:r>
            <a:r>
              <a:rPr lang="en-US" dirty="0" smtClean="0"/>
              <a:t> to provide attribution for works</a:t>
            </a:r>
            <a:r>
              <a:rPr lang="en-US" baseline="0" dirty="0" smtClean="0"/>
              <a:t> that reside in the public domain, in other words, have no copyright. Legally this is not required. However, we do this as a gesture of academic courtesy and integrity.</a:t>
            </a:r>
          </a:p>
          <a:p>
            <a:pPr marL="0" indent="0">
              <a:buFontTx/>
              <a:buNone/>
            </a:pPr>
            <a:endParaRPr lang="en-US" baseline="0" dirty="0" smtClean="0"/>
          </a:p>
          <a:p>
            <a:pPr marL="0" indent="0">
              <a:buFontTx/>
              <a:buNone/>
            </a:pPr>
            <a:r>
              <a:rPr lang="en-US" dirty="0" smtClean="0"/>
              <a:t>There</a:t>
            </a:r>
            <a:r>
              <a:rPr lang="en-US" baseline="0" dirty="0" smtClean="0"/>
              <a:t> are two main ways that a work ends up i</a:t>
            </a:r>
            <a:r>
              <a:rPr lang="en-US" dirty="0" smtClean="0"/>
              <a:t>n the public domain. </a:t>
            </a:r>
            <a:endParaRPr lang="en-US" dirty="0" smtClean="0"/>
          </a:p>
          <a:p>
            <a:pPr marL="0" indent="0">
              <a:buFontTx/>
              <a:buNone/>
            </a:pPr>
            <a:endParaRPr lang="en-US" dirty="0" smtClean="0"/>
          </a:p>
          <a:p>
            <a:pPr marL="228600" indent="-228600">
              <a:buFontTx/>
              <a:buAutoNum type="arabicPeriod"/>
            </a:pPr>
            <a:r>
              <a:rPr lang="en-US" dirty="0" smtClean="0"/>
              <a:t>When copyright has</a:t>
            </a:r>
            <a:r>
              <a:rPr lang="en-US" baseline="0" dirty="0" smtClean="0"/>
              <a:t> expired. This varies from country to country, but for Canada </a:t>
            </a:r>
            <a:r>
              <a:rPr lang="en-US" dirty="0" smtClean="0"/>
              <a:t>the copyright for a work usually expires 50 years after the death of the creator,</a:t>
            </a:r>
            <a:r>
              <a:rPr lang="en-US" baseline="0" dirty="0" smtClean="0"/>
              <a:t> </a:t>
            </a:r>
            <a:r>
              <a:rPr lang="en-US" dirty="0" smtClean="0"/>
              <a:t>at the end of the relevant calendar year. A public</a:t>
            </a:r>
            <a:r>
              <a:rPr lang="en-US" baseline="0" dirty="0" smtClean="0"/>
              <a:t> domain mark might be used to identify these works</a:t>
            </a:r>
            <a:r>
              <a:rPr lang="en-US" baseline="0" dirty="0" smtClean="0"/>
              <a:t>. </a:t>
            </a:r>
          </a:p>
          <a:p>
            <a:pPr marL="685800" lvl="1" indent="-228600">
              <a:buFont typeface="+mj-lt"/>
              <a:buAutoNum type="alphaLcPeriod"/>
            </a:pPr>
            <a:r>
              <a:rPr lang="en-US" b="1" baseline="0" dirty="0" smtClean="0"/>
              <a:t>Update, Oct 1, 2018</a:t>
            </a:r>
            <a:r>
              <a:rPr lang="en-US" baseline="0" dirty="0" smtClean="0"/>
              <a:t>: In the new NAFTA agreement, renamed the </a:t>
            </a:r>
            <a:r>
              <a:rPr lang="en-US" dirty="0" smtClean="0">
                <a:hlinkClick r:id="rId3"/>
              </a:rPr>
              <a:t>U.S.-Mexico-Canada Agreement or USMCA</a:t>
            </a:r>
            <a:r>
              <a:rPr lang="en-US" dirty="0" smtClean="0"/>
              <a:t>, the</a:t>
            </a:r>
            <a:r>
              <a:rPr lang="en-US" baseline="0" dirty="0" smtClean="0"/>
              <a:t> copyright term of protection has been increased from 50 years to 70 years. U.S. Congress must vote, likely in 2019, before the USMCA is accepted by the U.S.</a:t>
            </a:r>
            <a:endParaRPr lang="en-US" dirty="0" smtClean="0"/>
          </a:p>
          <a:p>
            <a:pPr marL="228600" indent="-228600">
              <a:buFontTx/>
              <a:buAutoNum type="arabicPeriod"/>
            </a:pPr>
            <a:r>
              <a:rPr lang="en-US" dirty="0" smtClean="0"/>
              <a:t>If the creator of a work elects to designate their creation to the public</a:t>
            </a:r>
            <a:r>
              <a:rPr lang="en-US" baseline="0" dirty="0" smtClean="0"/>
              <a:t> domain and not retain copyright, then the CC0 (CC zero) logo can be used identify it. </a:t>
            </a:r>
          </a:p>
        </p:txBody>
      </p:sp>
      <p:sp>
        <p:nvSpPr>
          <p:cNvPr id="4" name="Slide Number Placeholder 3"/>
          <p:cNvSpPr>
            <a:spLocks noGrp="1"/>
          </p:cNvSpPr>
          <p:nvPr>
            <p:ph type="sldNum" sz="quarter" idx="10"/>
          </p:nvPr>
        </p:nvSpPr>
        <p:spPr/>
        <p:txBody>
          <a:bodyPr/>
          <a:lstStyle/>
          <a:p>
            <a:fld id="{E50CC43B-D8B0-AD49-926B-D2166CE8727F}" type="slidenum">
              <a:rPr lang="en-US" smtClean="0"/>
              <a:t>37</a:t>
            </a:fld>
            <a:endParaRPr lang="en-US"/>
          </a:p>
        </p:txBody>
      </p:sp>
    </p:spTree>
    <p:extLst>
      <p:ext uri="{BB962C8B-B14F-4D97-AF65-F5344CB8AC3E}">
        <p14:creationId xmlns:p14="http://schemas.microsoft.com/office/powerpoint/2010/main" val="1294623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photo</a:t>
            </a:r>
            <a:r>
              <a:rPr lang="en-US" baseline="0" dirty="0" smtClean="0"/>
              <a:t> has been designated to the public domain and is identified with the CC0 (zero) logo in </a:t>
            </a:r>
            <a:r>
              <a:rPr lang="en-US" baseline="0" dirty="0" err="1" smtClean="0"/>
              <a:t>Pixabay</a:t>
            </a:r>
            <a:r>
              <a:rPr lang="en-US" baseline="0" dirty="0" smtClean="0"/>
              <a:t>. However, if we choose to give the creator credit, it can be done like this: </a:t>
            </a:r>
            <a:r>
              <a:rPr lang="en-US" b="1" dirty="0" smtClean="0">
                <a:solidFill>
                  <a:srgbClr val="1C26DC"/>
                </a:solidFill>
              </a:rPr>
              <a:t>Horse</a:t>
            </a:r>
            <a:r>
              <a:rPr lang="en-US" dirty="0" smtClean="0"/>
              <a:t> by </a:t>
            </a:r>
            <a:r>
              <a:rPr lang="en-US" b="1" dirty="0" err="1" smtClean="0">
                <a:solidFill>
                  <a:srgbClr val="1C26DC"/>
                </a:solidFill>
              </a:rPr>
              <a:t>Blaer</a:t>
            </a:r>
            <a:r>
              <a:rPr lang="en-US" b="1" dirty="0" smtClean="0">
                <a:solidFill>
                  <a:srgbClr val="1C26DC"/>
                </a:solidFill>
              </a:rPr>
              <a:t> </a:t>
            </a:r>
            <a:r>
              <a:rPr lang="en-US" dirty="0" smtClean="0"/>
              <a:t>is found in the </a:t>
            </a:r>
            <a:r>
              <a:rPr lang="en-US" b="1" dirty="0" smtClean="0">
                <a:solidFill>
                  <a:srgbClr val="1C26DC"/>
                </a:solidFill>
              </a:rPr>
              <a:t>public domain</a:t>
            </a:r>
            <a:r>
              <a:rPr lang="en-US" dirty="0" smtClean="0"/>
              <a:t>.</a:t>
            </a:r>
          </a:p>
          <a:p>
            <a:endParaRPr lang="en-US" dirty="0" smtClean="0"/>
          </a:p>
          <a:p>
            <a:r>
              <a:rPr lang="en-US" dirty="0" smtClean="0"/>
              <a:t> “Public domain” in the attribution statement is</a:t>
            </a:r>
            <a:r>
              <a:rPr lang="en-US" baseline="0" dirty="0" smtClean="0"/>
              <a:t> then linked to a description of public domain.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38</a:t>
            </a:fld>
            <a:endParaRPr lang="en-US"/>
          </a:p>
        </p:txBody>
      </p:sp>
    </p:spTree>
    <p:extLst>
      <p:ext uri="{BB962C8B-B14F-4D97-AF65-F5344CB8AC3E}">
        <p14:creationId xmlns:p14="http://schemas.microsoft.com/office/powerpoint/2010/main" val="1480508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use a tool to create an attribution statement,</a:t>
            </a:r>
            <a:r>
              <a:rPr lang="en-US" baseline="0" dirty="0" smtClean="0"/>
              <a:t> the browser add-on called “Open Attribute” is an option. </a:t>
            </a:r>
            <a:endParaRPr lang="en-US" baseline="0" dirty="0" smtClean="0"/>
          </a:p>
          <a:p>
            <a:endParaRPr lang="en-US" baseline="0" dirty="0" smtClean="0"/>
          </a:p>
          <a:p>
            <a:pPr marL="228600" indent="-228600">
              <a:buAutoNum type="arabicPeriod"/>
            </a:pPr>
            <a:r>
              <a:rPr lang="en-US" baseline="0" dirty="0" smtClean="0"/>
              <a:t>Click on “Install the </a:t>
            </a:r>
            <a:r>
              <a:rPr lang="en-US" baseline="0" dirty="0" err="1" smtClean="0"/>
              <a:t>Addon</a:t>
            </a:r>
            <a:r>
              <a:rPr lang="en-US" baseline="0" dirty="0" smtClean="0"/>
              <a:t>” </a:t>
            </a:r>
            <a:r>
              <a:rPr lang="en-US" baseline="0" dirty="0" smtClean="0"/>
              <a:t>icon</a:t>
            </a:r>
            <a:endParaRPr lang="en-US" baseline="0" dirty="0" smtClean="0"/>
          </a:p>
          <a:p>
            <a:pPr marL="228600" indent="-228600">
              <a:buAutoNum type="arabicPeriod"/>
            </a:pPr>
            <a:r>
              <a:rPr lang="en-US" baseline="0" dirty="0" smtClean="0"/>
              <a:t>Select </a:t>
            </a:r>
            <a:r>
              <a:rPr lang="en-US" baseline="0" dirty="0" smtClean="0"/>
              <a:t>the browser </a:t>
            </a:r>
            <a:r>
              <a:rPr lang="en-US" baseline="0" dirty="0" smtClean="0"/>
              <a:t>to use</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39</a:t>
            </a:fld>
            <a:endParaRPr lang="en-US"/>
          </a:p>
        </p:txBody>
      </p:sp>
    </p:spTree>
    <p:extLst>
      <p:ext uri="{BB962C8B-B14F-4D97-AF65-F5344CB8AC3E}">
        <p14:creationId xmlns:p14="http://schemas.microsoft.com/office/powerpoint/2010/main" val="113286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Attribution is a term commonly used when talking about the </a:t>
            </a:r>
            <a:r>
              <a:rPr lang="en-US" baseline="0" dirty="0" smtClean="0"/>
              <a:t>open-copyright </a:t>
            </a:r>
            <a:r>
              <a:rPr lang="en-US" baseline="0" dirty="0" err="1" smtClean="0"/>
              <a:t>licences</a:t>
            </a:r>
            <a:r>
              <a:rPr lang="en-US" baseline="0" dirty="0" smtClean="0"/>
              <a:t> </a:t>
            </a:r>
            <a:r>
              <a:rPr lang="en-US" baseline="0" dirty="0" smtClean="0"/>
              <a:t>that make open educational resources “</a:t>
            </a:r>
            <a:r>
              <a:rPr lang="en-US" baseline="0" dirty="0" smtClean="0"/>
              <a:t>open.” </a:t>
            </a:r>
            <a:r>
              <a:rPr lang="en-US" baseline="0" dirty="0" smtClean="0"/>
              <a:t>Most often, we talk about attribution when referring to the most popular type of </a:t>
            </a:r>
            <a:r>
              <a:rPr lang="en-US" baseline="0" dirty="0" err="1" smtClean="0"/>
              <a:t>ope</a:t>
            </a:r>
            <a:r>
              <a:rPr lang="en-US" baseline="0" dirty="0" smtClean="0"/>
              <a:t>- </a:t>
            </a:r>
            <a:r>
              <a:rPr lang="en-US" baseline="0" dirty="0" smtClean="0"/>
              <a:t>copyright </a:t>
            </a:r>
            <a:r>
              <a:rPr lang="en-US" baseline="0" dirty="0" err="1" smtClean="0"/>
              <a:t>licence</a:t>
            </a:r>
            <a:r>
              <a:rPr lang="en-US" baseline="0" dirty="0" smtClean="0"/>
              <a:t> </a:t>
            </a:r>
            <a:r>
              <a:rPr lang="en-US" baseline="0" dirty="0" smtClean="0"/>
              <a:t>called a Creative Commons or CC </a:t>
            </a:r>
            <a:r>
              <a:rPr lang="en-US" baseline="0" dirty="0" err="1" smtClean="0"/>
              <a:t>licence</a:t>
            </a:r>
            <a:r>
              <a:rPr lang="en-US" baseline="0" dirty="0" smtClean="0"/>
              <a:t>. This is how these work.</a:t>
            </a:r>
          </a:p>
          <a:p>
            <a:endParaRPr lang="en-US" baseline="0" dirty="0" smtClean="0"/>
          </a:p>
          <a:p>
            <a:r>
              <a:rPr lang="en-US" baseline="0" dirty="0" smtClean="0"/>
              <a:t>When an author, photographer, illustrator, or creator of any work that can be copyrighted decides to release </a:t>
            </a:r>
            <a:r>
              <a:rPr lang="en-US" baseline="0" dirty="0" smtClean="0"/>
              <a:t>their </a:t>
            </a:r>
            <a:r>
              <a:rPr lang="en-US" baseline="0" dirty="0" smtClean="0"/>
              <a:t>work with an </a:t>
            </a:r>
            <a:r>
              <a:rPr lang="en-US" baseline="0" dirty="0" smtClean="0"/>
              <a:t>open-copyright </a:t>
            </a:r>
            <a:r>
              <a:rPr lang="en-US" baseline="0" dirty="0" err="1" smtClean="0"/>
              <a:t>licence</a:t>
            </a:r>
            <a:r>
              <a:rPr lang="en-US" baseline="0" dirty="0" smtClean="0"/>
              <a:t>, they often do so with a Creative Commons </a:t>
            </a:r>
            <a:r>
              <a:rPr lang="en-US" baseline="0" dirty="0" err="1" smtClean="0"/>
              <a:t>licence</a:t>
            </a:r>
            <a:r>
              <a:rPr lang="en-US" baseline="0" dirty="0" smtClean="0"/>
              <a:t>. This </a:t>
            </a:r>
            <a:r>
              <a:rPr lang="en-US" baseline="0" dirty="0" err="1" smtClean="0"/>
              <a:t>licence</a:t>
            </a:r>
            <a:r>
              <a:rPr lang="en-US" baseline="0" dirty="0" smtClean="0"/>
              <a:t> </a:t>
            </a:r>
            <a:r>
              <a:rPr lang="en-US" baseline="0" dirty="0" smtClean="0"/>
              <a:t>signals to the world </a:t>
            </a:r>
            <a:r>
              <a:rPr lang="en-US" baseline="0" dirty="0" smtClean="0"/>
              <a:t>that, </a:t>
            </a:r>
            <a:r>
              <a:rPr lang="en-US" baseline="0" dirty="0" smtClean="0"/>
              <a:t>as the copyright holder, the creator is giving others permission to reuse, retain, redistribute, revise, and remix their work. These permissions are often referred to as the 5Rs. </a:t>
            </a:r>
          </a:p>
          <a:p>
            <a:endParaRPr lang="en-US" baseline="0" dirty="0" smtClean="0"/>
          </a:p>
          <a:p>
            <a:r>
              <a:rPr lang="en-US" baseline="0" dirty="0" smtClean="0"/>
              <a:t>However, there is </a:t>
            </a:r>
            <a:r>
              <a:rPr lang="en-US" baseline="0" dirty="0" smtClean="0"/>
              <a:t>a </a:t>
            </a:r>
            <a:r>
              <a:rPr lang="en-US" baseline="0" dirty="0" smtClean="0"/>
              <a:t>catch.</a:t>
            </a:r>
          </a:p>
          <a:p>
            <a:endParaRPr lang="en-US" baseline="0" dirty="0" smtClean="0"/>
          </a:p>
          <a:p>
            <a:r>
              <a:rPr lang="en-US" baseline="0" dirty="0" smtClean="0"/>
              <a:t>If you want to use a work that is released with a CC, or </a:t>
            </a:r>
            <a:r>
              <a:rPr lang="en-US" baseline="0" dirty="0" smtClean="0"/>
              <a:t>open-copyright</a:t>
            </a:r>
            <a:r>
              <a:rPr lang="en-US" baseline="0" dirty="0" smtClean="0"/>
              <a:t>, </a:t>
            </a:r>
            <a:r>
              <a:rPr lang="en-US" baseline="0" dirty="0" err="1" smtClean="0"/>
              <a:t>licence</a:t>
            </a:r>
            <a:r>
              <a:rPr lang="en-US" baseline="0" dirty="0" smtClean="0"/>
              <a:t> </a:t>
            </a:r>
            <a:r>
              <a:rPr lang="en-US" baseline="0" dirty="0" smtClean="0"/>
              <a:t>you must give “attribution” or credit to the creator of the work. </a:t>
            </a:r>
          </a:p>
          <a:p>
            <a:endParaRPr lang="en-US" baseline="0" dirty="0" smtClean="0"/>
          </a:p>
          <a:p>
            <a:r>
              <a:rPr lang="en-US" baseline="0" dirty="0" smtClean="0"/>
              <a:t> In this slide, you see the full name of the most basic and most “open” </a:t>
            </a:r>
            <a:r>
              <a:rPr lang="en-US" baseline="0" dirty="0" smtClean="0"/>
              <a:t>of the CC </a:t>
            </a:r>
            <a:r>
              <a:rPr lang="en-US" baseline="0" dirty="0" err="1" smtClean="0"/>
              <a:t>licences</a:t>
            </a:r>
            <a:r>
              <a:rPr lang="en-US" baseline="0" dirty="0" smtClean="0"/>
              <a:t>. Notice that the word “attribution” is in the title.</a:t>
            </a:r>
          </a:p>
        </p:txBody>
      </p:sp>
      <p:sp>
        <p:nvSpPr>
          <p:cNvPr id="4" name="Slide Number Placeholder 3"/>
          <p:cNvSpPr>
            <a:spLocks noGrp="1"/>
          </p:cNvSpPr>
          <p:nvPr>
            <p:ph type="sldNum" sz="quarter" idx="10"/>
          </p:nvPr>
        </p:nvSpPr>
        <p:spPr/>
        <p:txBody>
          <a:bodyPr/>
          <a:lstStyle/>
          <a:p>
            <a:fld id="{E50CC43B-D8B0-AD49-926B-D2166CE8727F}" type="slidenum">
              <a:rPr lang="en-US" smtClean="0"/>
              <a:t>4</a:t>
            </a:fld>
            <a:endParaRPr lang="en-US"/>
          </a:p>
        </p:txBody>
      </p:sp>
    </p:spTree>
    <p:extLst>
      <p:ext uri="{BB962C8B-B14F-4D97-AF65-F5344CB8AC3E}">
        <p14:creationId xmlns:p14="http://schemas.microsoft.com/office/powerpoint/2010/main" val="148236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installing this </a:t>
            </a:r>
            <a:r>
              <a:rPr lang="en-US" dirty="0" smtClean="0"/>
              <a:t>add-on:</a:t>
            </a:r>
            <a:endParaRPr lang="en-US" dirty="0" smtClean="0"/>
          </a:p>
          <a:p>
            <a:r>
              <a:rPr lang="en-US" dirty="0" smtClean="0"/>
              <a:t>1. </a:t>
            </a:r>
            <a:r>
              <a:rPr lang="en-US" dirty="0" smtClean="0"/>
              <a:t>A </a:t>
            </a:r>
            <a:r>
              <a:rPr lang="en-US" dirty="0" smtClean="0"/>
              <a:t>small CC logo will appear in </a:t>
            </a:r>
            <a:r>
              <a:rPr lang="en-US" dirty="0" smtClean="0"/>
              <a:t>the </a:t>
            </a:r>
            <a:r>
              <a:rPr lang="en-US" dirty="0" smtClean="0"/>
              <a:t>address bar </a:t>
            </a:r>
            <a:r>
              <a:rPr lang="en-US" dirty="0" smtClean="0"/>
              <a:t>of the browser when</a:t>
            </a:r>
            <a:r>
              <a:rPr lang="en-US" baseline="0" dirty="0" smtClean="0"/>
              <a:t> </a:t>
            </a:r>
            <a:r>
              <a:rPr lang="en-US" dirty="0" smtClean="0"/>
              <a:t>a website </a:t>
            </a:r>
            <a:r>
              <a:rPr lang="en-US" dirty="0" smtClean="0"/>
              <a:t>that </a:t>
            </a:r>
            <a:r>
              <a:rPr lang="en-US" dirty="0" smtClean="0"/>
              <a:t>contains </a:t>
            </a:r>
            <a:r>
              <a:rPr lang="en-US" dirty="0" smtClean="0"/>
              <a:t>CC licensed content </a:t>
            </a:r>
            <a:r>
              <a:rPr lang="en-US" dirty="0" smtClean="0"/>
              <a:t>is</a:t>
            </a:r>
            <a:r>
              <a:rPr lang="en-US" baseline="0" dirty="0" smtClean="0"/>
              <a:t> visited.</a:t>
            </a:r>
            <a:endParaRPr lang="en-US" dirty="0" smtClean="0"/>
          </a:p>
          <a:p>
            <a:r>
              <a:rPr lang="en-US" dirty="0" smtClean="0"/>
              <a:t>2.</a:t>
            </a:r>
            <a:r>
              <a:rPr lang="en-US" baseline="0" dirty="0" smtClean="0"/>
              <a:t> </a:t>
            </a:r>
            <a:r>
              <a:rPr lang="en-US" baseline="0" dirty="0" smtClean="0"/>
              <a:t>Clicking </a:t>
            </a:r>
            <a:r>
              <a:rPr lang="en-US" baseline="0" dirty="0" smtClean="0"/>
              <a:t>on </a:t>
            </a:r>
            <a:r>
              <a:rPr lang="en-US" baseline="0" dirty="0" smtClean="0"/>
              <a:t>the </a:t>
            </a:r>
            <a:r>
              <a:rPr lang="en-US" baseline="0" dirty="0" smtClean="0"/>
              <a:t>CC </a:t>
            </a:r>
            <a:r>
              <a:rPr lang="en-US" baseline="0" dirty="0" smtClean="0"/>
              <a:t>logo will reveal </a:t>
            </a:r>
            <a:r>
              <a:rPr lang="en-US" baseline="0" dirty="0" smtClean="0"/>
              <a:t>a </a:t>
            </a:r>
            <a:r>
              <a:rPr lang="en-US" baseline="0" dirty="0" smtClean="0"/>
              <a:t>drop-down menu</a:t>
            </a:r>
            <a:endParaRPr lang="en-US" baseline="0" dirty="0" smtClean="0"/>
          </a:p>
          <a:p>
            <a:r>
              <a:rPr lang="en-US" baseline="0" dirty="0" smtClean="0"/>
              <a:t>3. </a:t>
            </a:r>
            <a:r>
              <a:rPr lang="en-US" baseline="0" dirty="0" smtClean="0"/>
              <a:t>That allows </a:t>
            </a:r>
            <a:r>
              <a:rPr lang="en-US" baseline="0" dirty="0" smtClean="0"/>
              <a:t>you to select and then copy the attribution for that item in either HTML or plain </a:t>
            </a:r>
            <a:r>
              <a:rPr lang="en-US" baseline="0" dirty="0" smtClean="0"/>
              <a:t>text</a:t>
            </a:r>
            <a:endParaRPr lang="en-US" baseline="0" dirty="0" smtClean="0"/>
          </a:p>
          <a:p>
            <a:endParaRPr lang="en-US" baseline="0" dirty="0" smtClean="0"/>
          </a:p>
          <a:p>
            <a:r>
              <a:rPr lang="en-US" dirty="0" smtClean="0"/>
              <a:t>The advantages of this tool are</a:t>
            </a:r>
            <a:r>
              <a:rPr lang="en-US" dirty="0" smtClean="0"/>
              <a:t>:</a:t>
            </a:r>
            <a:endParaRPr lang="en-US" dirty="0" smtClean="0"/>
          </a:p>
          <a:p>
            <a:pPr marL="228600" indent="-228600">
              <a:buAutoNum type="arabicPeriod"/>
            </a:pPr>
            <a:r>
              <a:rPr lang="en-US" dirty="0" smtClean="0"/>
              <a:t>There </a:t>
            </a:r>
            <a:r>
              <a:rPr lang="en-US" dirty="0" smtClean="0"/>
              <a:t>is no need to go to another web page and manually enter data into text </a:t>
            </a:r>
            <a:r>
              <a:rPr lang="en-US" dirty="0" smtClean="0"/>
              <a:t>fields.</a:t>
            </a:r>
            <a:endParaRPr lang="en-US" dirty="0" smtClean="0"/>
          </a:p>
          <a:p>
            <a:pPr marL="228600" indent="-228600">
              <a:buAutoNum type="arabicPeriod"/>
            </a:pPr>
            <a:r>
              <a:rPr lang="en-US" dirty="0" smtClean="0"/>
              <a:t>It </a:t>
            </a:r>
            <a:r>
              <a:rPr lang="en-US" dirty="0" smtClean="0"/>
              <a:t>is </a:t>
            </a:r>
            <a:r>
              <a:rPr lang="en-US" dirty="0" smtClean="0"/>
              <a:t>quick.</a:t>
            </a:r>
            <a:endParaRPr lang="en-US" dirty="0" smtClean="0"/>
          </a:p>
          <a:p>
            <a:pPr marL="228600" indent="-228600">
              <a:buAutoNum type="arabicPeriod"/>
            </a:pPr>
            <a:r>
              <a:rPr lang="en-US" dirty="0" smtClean="0"/>
              <a:t>It </a:t>
            </a:r>
            <a:r>
              <a:rPr lang="en-US" dirty="0" smtClean="0"/>
              <a:t>tracks all of the elements required for a complete </a:t>
            </a:r>
            <a:r>
              <a:rPr lang="en-US" dirty="0" smtClean="0"/>
              <a:t>attribution.</a:t>
            </a:r>
            <a:endParaRPr lang="en-US" dirty="0" smtClean="0"/>
          </a:p>
          <a:p>
            <a:pPr marL="228600" indent="-228600">
              <a:buAutoNum type="arabicPeriod"/>
            </a:pPr>
            <a:r>
              <a:rPr lang="en-US" dirty="0" smtClean="0"/>
              <a:t>It </a:t>
            </a:r>
            <a:r>
              <a:rPr lang="en-US" dirty="0" smtClean="0"/>
              <a:t>responds to the correct metadata connected with CC licensed content.</a:t>
            </a:r>
          </a:p>
          <a:p>
            <a:endParaRPr lang="en-US" dirty="0" smtClean="0"/>
          </a:p>
          <a:p>
            <a:r>
              <a:rPr lang="en-US" dirty="0" smtClean="0"/>
              <a:t>The disadvantages:</a:t>
            </a:r>
          </a:p>
          <a:p>
            <a:pPr marL="228600" indent="-228600">
              <a:buAutoNum type="arabicPeriod"/>
            </a:pPr>
            <a:r>
              <a:rPr lang="en-US" dirty="0" smtClean="0"/>
              <a:t>you must install the add-on</a:t>
            </a:r>
            <a:r>
              <a:rPr lang="en-US" baseline="0" dirty="0" smtClean="0"/>
              <a:t> and</a:t>
            </a:r>
          </a:p>
          <a:p>
            <a:pPr marL="228600" indent="-228600">
              <a:buAutoNum type="arabicPeriod"/>
            </a:pPr>
            <a:r>
              <a:rPr lang="en-US" dirty="0" smtClean="0"/>
              <a:t>if a website does not use CC metadata, this add-on will not 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40</a:t>
            </a:fld>
            <a:endParaRPr lang="en-US"/>
          </a:p>
        </p:txBody>
      </p:sp>
    </p:spTree>
    <p:extLst>
      <p:ext uri="{BB962C8B-B14F-4D97-AF65-F5344CB8AC3E}">
        <p14:creationId xmlns:p14="http://schemas.microsoft.com/office/powerpoint/2010/main" val="1992696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Open Attribution Builder from Open</a:t>
            </a:r>
            <a:r>
              <a:rPr lang="en-US" baseline="0" dirty="0" smtClean="0"/>
              <a:t> Washington and </a:t>
            </a:r>
            <a:r>
              <a:rPr lang="en-US" dirty="0" smtClean="0"/>
              <a:t>the Washington State Board for Community and Technical Colleges can also be used to create attribution statements. It is simple to use and provides descriptions </a:t>
            </a:r>
            <a:r>
              <a:rPr lang="en-US" dirty="0" smtClean="0"/>
              <a:t>for </a:t>
            </a:r>
            <a:r>
              <a:rPr lang="en-US" dirty="0" smtClean="0"/>
              <a:t>each field through the “?” icon.</a:t>
            </a:r>
          </a:p>
          <a:p>
            <a:endParaRPr lang="en-US" dirty="0" smtClean="0"/>
          </a:p>
          <a:p>
            <a:r>
              <a:rPr lang="en-US" dirty="0" smtClean="0"/>
              <a:t>The </a:t>
            </a:r>
            <a:r>
              <a:rPr lang="en-US" dirty="0" smtClean="0"/>
              <a:t>advantages are:</a:t>
            </a:r>
          </a:p>
          <a:p>
            <a:pPr marL="228600" indent="-228600">
              <a:buFont typeface="+mj-lt"/>
              <a:buAutoNum type="arabicPeriod"/>
            </a:pPr>
            <a:r>
              <a:rPr lang="en-US" dirty="0" smtClean="0"/>
              <a:t>No </a:t>
            </a:r>
            <a:r>
              <a:rPr lang="en-US" dirty="0" smtClean="0"/>
              <a:t>installation is </a:t>
            </a:r>
            <a:r>
              <a:rPr lang="en-US" dirty="0" smtClean="0"/>
              <a:t>required.</a:t>
            </a:r>
            <a:endParaRPr lang="en-US" dirty="0" smtClean="0"/>
          </a:p>
          <a:p>
            <a:pPr marL="228600" indent="-228600">
              <a:buFont typeface="+mj-lt"/>
              <a:buAutoNum type="arabicPeriod"/>
            </a:pPr>
            <a:r>
              <a:rPr lang="en-US" dirty="0" err="1" smtClean="0"/>
              <a:t>Licences</a:t>
            </a:r>
            <a:r>
              <a:rPr lang="en-US" dirty="0" smtClean="0"/>
              <a:t> </a:t>
            </a:r>
            <a:r>
              <a:rPr lang="en-US" dirty="0" smtClean="0"/>
              <a:t>and versions can be chosen with </a:t>
            </a:r>
            <a:r>
              <a:rPr lang="en-US" dirty="0" smtClean="0"/>
              <a:t>drop-down menus.</a:t>
            </a:r>
            <a:endParaRPr lang="en-US" dirty="0" smtClean="0"/>
          </a:p>
          <a:p>
            <a:pPr marL="228600" indent="-228600">
              <a:buFont typeface="+mj-lt"/>
              <a:buAutoNum type="arabicPeriod"/>
            </a:pPr>
            <a:r>
              <a:rPr lang="en-US" dirty="0" smtClean="0"/>
              <a:t>It</a:t>
            </a:r>
            <a:r>
              <a:rPr lang="en-US" baseline="0" dirty="0" smtClean="0"/>
              <a:t> </a:t>
            </a:r>
            <a:r>
              <a:rPr lang="en-US" dirty="0" smtClean="0"/>
              <a:t>includes the option to attribute work that is a derivative (adaptation</a:t>
            </a:r>
            <a:r>
              <a:rPr lang="en-US" dirty="0" smtClean="0"/>
              <a:t>).</a:t>
            </a:r>
            <a:endParaRPr lang="en-US" dirty="0" smtClean="0"/>
          </a:p>
          <a:p>
            <a:pPr marL="228600" indent="-228600">
              <a:buFont typeface="+mj-lt"/>
              <a:buAutoNum type="arabicPeriod"/>
            </a:pPr>
            <a:r>
              <a:rPr lang="en-US" dirty="0" smtClean="0"/>
              <a:t>It </a:t>
            </a:r>
            <a:r>
              <a:rPr lang="en-US" dirty="0" smtClean="0"/>
              <a:t>provides </a:t>
            </a:r>
            <a:r>
              <a:rPr lang="en-US" dirty="0" smtClean="0"/>
              <a:t>an attribution </a:t>
            </a:r>
            <a:r>
              <a:rPr lang="en-US" dirty="0" smtClean="0"/>
              <a:t>statement as </a:t>
            </a:r>
            <a:r>
              <a:rPr lang="en-US" dirty="0" smtClean="0"/>
              <a:t> </a:t>
            </a:r>
            <a:r>
              <a:rPr lang="en-US" dirty="0" err="1" smtClean="0"/>
              <a:t>plaieithern</a:t>
            </a:r>
            <a:r>
              <a:rPr lang="en-US" dirty="0" smtClean="0"/>
              <a:t> </a:t>
            </a:r>
            <a:r>
              <a:rPr lang="en-US" dirty="0" smtClean="0"/>
              <a:t>text </a:t>
            </a:r>
            <a:r>
              <a:rPr lang="en-US" dirty="0" smtClean="0"/>
              <a:t>or HTML.</a:t>
            </a:r>
            <a:endParaRPr lang="en-US" baseline="0" dirty="0" smtClean="0"/>
          </a:p>
          <a:p>
            <a:pPr marL="228600" indent="-228600">
              <a:buFont typeface="+mj-lt"/>
              <a:buAutoNum type="arabicPeriod"/>
            </a:pPr>
            <a:r>
              <a:rPr lang="en-US" dirty="0" smtClean="0"/>
              <a:t>If </a:t>
            </a:r>
            <a:r>
              <a:rPr lang="en-US" dirty="0" smtClean="0"/>
              <a:t>a CC resource is found that doesn’t have the correct metadata, </a:t>
            </a:r>
            <a:r>
              <a:rPr lang="en-US" dirty="0" smtClean="0"/>
              <a:t>it</a:t>
            </a:r>
            <a:r>
              <a:rPr lang="en-US" baseline="0" dirty="0" smtClean="0"/>
              <a:t> </a:t>
            </a:r>
            <a:r>
              <a:rPr lang="en-US" dirty="0" smtClean="0"/>
              <a:t>creates </a:t>
            </a:r>
            <a:r>
              <a:rPr lang="en-US" dirty="0" smtClean="0"/>
              <a:t>a well structured HTML </a:t>
            </a:r>
            <a:r>
              <a:rPr lang="en-US" dirty="0" smtClean="0"/>
              <a:t>attribution.</a:t>
            </a:r>
            <a:endParaRPr lang="en-US" dirty="0" smtClean="0"/>
          </a:p>
          <a:p>
            <a:endParaRPr lang="en-US" dirty="0" smtClean="0"/>
          </a:p>
          <a:p>
            <a:r>
              <a:rPr lang="en-US" dirty="0" smtClean="0"/>
              <a:t>The disadvantages are:</a:t>
            </a:r>
          </a:p>
          <a:p>
            <a:pPr marL="228600" indent="-228600">
              <a:buAutoNum type="arabicPeriod"/>
            </a:pPr>
            <a:r>
              <a:rPr lang="en-US" dirty="0" smtClean="0"/>
              <a:t>You must go to a separate website to </a:t>
            </a:r>
            <a:r>
              <a:rPr lang="en-US" dirty="0" smtClean="0"/>
              <a:t>use.</a:t>
            </a:r>
            <a:endParaRPr lang="en-US" dirty="0" smtClean="0"/>
          </a:p>
          <a:p>
            <a:pPr marL="228600" indent="-228600">
              <a:buAutoNum type="arabicPeriod"/>
            </a:pPr>
            <a:r>
              <a:rPr lang="en-US" dirty="0" smtClean="0"/>
              <a:t>It doesn’t include CC metadata.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41</a:t>
            </a:fld>
            <a:endParaRPr lang="en-US"/>
          </a:p>
        </p:txBody>
      </p:sp>
    </p:spTree>
    <p:extLst>
      <p:ext uri="{BB962C8B-B14F-4D97-AF65-F5344CB8AC3E}">
        <p14:creationId xmlns:p14="http://schemas.microsoft.com/office/powerpoint/2010/main" val="1412530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At </a:t>
            </a:r>
            <a:r>
              <a:rPr lang="en-US" sz="1200" baseline="0" dirty="0" err="1" smtClean="0">
                <a:latin typeface="Arial"/>
                <a:cs typeface="Arial"/>
              </a:rPr>
              <a:t>BCcampus</a:t>
            </a:r>
            <a:r>
              <a:rPr lang="en-US" sz="1200" baseline="0" dirty="0" smtClean="0">
                <a:latin typeface="Arial"/>
                <a:cs typeface="Arial"/>
              </a:rPr>
              <a:t>, we are often asked “How to cite an open textbook?”. </a:t>
            </a:r>
          </a:p>
        </p:txBody>
      </p:sp>
      <p:sp>
        <p:nvSpPr>
          <p:cNvPr id="4" name="Slide Number Placeholder 3"/>
          <p:cNvSpPr>
            <a:spLocks noGrp="1"/>
          </p:cNvSpPr>
          <p:nvPr>
            <p:ph type="sldNum" sz="quarter" idx="10"/>
          </p:nvPr>
        </p:nvSpPr>
        <p:spPr/>
        <p:txBody>
          <a:bodyPr/>
          <a:lstStyle/>
          <a:p>
            <a:fld id="{E50CC43B-D8B0-AD49-926B-D2166CE8727F}" type="slidenum">
              <a:rPr lang="en-US" smtClean="0"/>
              <a:t>42</a:t>
            </a:fld>
            <a:endParaRPr lang="en-US"/>
          </a:p>
        </p:txBody>
      </p:sp>
    </p:spTree>
    <p:extLst>
      <p:ext uri="{BB962C8B-B14F-4D97-AF65-F5344CB8AC3E}">
        <p14:creationId xmlns:p14="http://schemas.microsoft.com/office/powerpoint/2010/main" val="1016476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 </a:t>
            </a:r>
            <a:r>
              <a:rPr lang="en-US" dirty="0" smtClean="0"/>
              <a:t>open-copyright </a:t>
            </a:r>
            <a:r>
              <a:rPr lang="en-US" dirty="0" err="1" smtClean="0"/>
              <a:t>licence</a:t>
            </a:r>
            <a:r>
              <a:rPr lang="en-US" dirty="0" smtClean="0"/>
              <a:t> </a:t>
            </a:r>
            <a:r>
              <a:rPr lang="en-US" dirty="0" smtClean="0"/>
              <a:t>applied to an open textbook or its designation to the public domain legally precludes the need to cite it in a scholarly work or homework assignment. Instead, </a:t>
            </a:r>
            <a:r>
              <a:rPr lang="en-US" dirty="0" smtClean="0">
                <a:hlinkClick r:id="rId3"/>
              </a:rPr>
              <a:t>attribution statements</a:t>
            </a:r>
            <a:r>
              <a:rPr lang="en-US" dirty="0" smtClean="0"/>
              <a:t> are created to indicate that material from an openly licensed book was used </a:t>
            </a:r>
            <a:r>
              <a:rPr lang="en-US" dirty="0" smtClean="0"/>
              <a:t>and,</a:t>
            </a:r>
            <a:r>
              <a:rPr lang="en-US" baseline="0" dirty="0" smtClean="0"/>
              <a:t> therefore,</a:t>
            </a:r>
            <a:r>
              <a:rPr lang="en-US" dirty="0" smtClean="0"/>
              <a:t> fulfills </a:t>
            </a:r>
            <a:r>
              <a:rPr lang="en-US" dirty="0" smtClean="0"/>
              <a:t>the legal requirement of </a:t>
            </a:r>
            <a:r>
              <a:rPr lang="en-US" dirty="0" smtClean="0"/>
              <a:t>the textbook's </a:t>
            </a:r>
            <a:r>
              <a:rPr lang="en-US" dirty="0" err="1" smtClean="0"/>
              <a:t>licence</a:t>
            </a:r>
            <a:r>
              <a:rPr lang="en-US" dirty="0" smtClean="0"/>
              <a:t>.</a:t>
            </a:r>
            <a:endParaRPr lang="en-US" dirty="0" smtClean="0"/>
          </a:p>
          <a:p>
            <a:endParaRPr lang="en-US" dirty="0" smtClean="0"/>
          </a:p>
          <a:p>
            <a:r>
              <a:rPr lang="en-US" dirty="0" smtClean="0"/>
              <a:t>However, scholars and students may want to cite </a:t>
            </a:r>
            <a:r>
              <a:rPr lang="en-US" dirty="0" smtClean="0"/>
              <a:t>your work as</a:t>
            </a:r>
            <a:r>
              <a:rPr lang="en-US" baseline="0" dirty="0" smtClean="0"/>
              <a:t> a way to</a:t>
            </a:r>
            <a:r>
              <a:rPr lang="en-US" dirty="0" smtClean="0"/>
              <a:t> recognize your </a:t>
            </a:r>
            <a:r>
              <a:rPr lang="en-US" dirty="0" smtClean="0"/>
              <a:t>efforts and </a:t>
            </a:r>
            <a:r>
              <a:rPr lang="en-US" dirty="0" smtClean="0"/>
              <a:t>expertise, </a:t>
            </a:r>
            <a:r>
              <a:rPr lang="en-US" dirty="0" smtClean="0"/>
              <a:t>and </a:t>
            </a:r>
            <a:r>
              <a:rPr lang="en-US" dirty="0" smtClean="0"/>
              <a:t>to</a:t>
            </a:r>
            <a:r>
              <a:rPr lang="en-US" baseline="0" dirty="0" smtClean="0"/>
              <a:t> adhere to </a:t>
            </a:r>
            <a:r>
              <a:rPr lang="en-US" dirty="0" smtClean="0"/>
              <a:t>the </a:t>
            </a:r>
            <a:r>
              <a:rPr lang="en-US" dirty="0" smtClean="0"/>
              <a:t>standard practice of </a:t>
            </a:r>
            <a:r>
              <a:rPr lang="en-US" dirty="0" smtClean="0">
                <a:hlinkClick r:id="rId4"/>
              </a:rPr>
              <a:t>academic integrity</a:t>
            </a:r>
            <a:r>
              <a:rPr lang="en-US" dirty="0" smtClean="0"/>
              <a:t>.</a:t>
            </a:r>
          </a:p>
        </p:txBody>
      </p:sp>
      <p:sp>
        <p:nvSpPr>
          <p:cNvPr id="4" name="Slide Number Placeholder 3"/>
          <p:cNvSpPr>
            <a:spLocks noGrp="1"/>
          </p:cNvSpPr>
          <p:nvPr>
            <p:ph type="sldNum" sz="quarter" idx="10"/>
          </p:nvPr>
        </p:nvSpPr>
        <p:spPr/>
        <p:txBody>
          <a:bodyPr/>
          <a:lstStyle/>
          <a:p>
            <a:fld id="{E50CC43B-D8B0-AD49-926B-D2166CE8727F}" type="slidenum">
              <a:rPr lang="en-US" smtClean="0"/>
              <a:t>43</a:t>
            </a:fld>
            <a:endParaRPr lang="en-US"/>
          </a:p>
        </p:txBody>
      </p:sp>
    </p:spTree>
    <p:extLst>
      <p:ext uri="{BB962C8B-B14F-4D97-AF65-F5344CB8AC3E}">
        <p14:creationId xmlns:p14="http://schemas.microsoft.com/office/powerpoint/2010/main" val="149708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Citing an open textbook is not unlike citing any textbook. Therefore, as the author of an open textbook, it is your job to provide the elements required for a complete reference, regardless of citation style. Most university and college libraries provide</a:t>
            </a:r>
            <a:r>
              <a:rPr lang="en-US" baseline="0" dirty="0" smtClean="0"/>
              <a:t> citation guidelines on their websites</a:t>
            </a:r>
            <a:r>
              <a:rPr lang="en-US" dirty="0" smtClean="0"/>
              <a:t>.</a:t>
            </a:r>
          </a:p>
          <a:p>
            <a:endParaRPr lang="en-US" baseline="0" dirty="0" smtClean="0"/>
          </a:p>
          <a:p>
            <a:r>
              <a:rPr lang="en-US" baseline="0" dirty="0" smtClean="0"/>
              <a:t>Make sure the following are listed in your completed textbook: </a:t>
            </a:r>
            <a:r>
              <a:rPr lang="en-US" dirty="0" smtClean="0"/>
              <a:t>textbook title, author(s) or editor(s), copyright year, and publisher name and place. It is also helpful to provide, as part of your textbook, an example or </a:t>
            </a:r>
            <a:r>
              <a:rPr lang="en-US" dirty="0" smtClean="0"/>
              <a:t>two,</a:t>
            </a:r>
            <a:r>
              <a:rPr lang="en-US" baseline="0" dirty="0" smtClean="0"/>
              <a:t> </a:t>
            </a:r>
            <a:r>
              <a:rPr lang="en-US" baseline="0" dirty="0" smtClean="0"/>
              <a:t>that shows how</a:t>
            </a:r>
            <a:r>
              <a:rPr lang="en-US" dirty="0" smtClean="0"/>
              <a:t> to cite your</a:t>
            </a:r>
            <a:r>
              <a:rPr lang="en-US" baseline="0" dirty="0" smtClean="0"/>
              <a:t> work</a:t>
            </a:r>
            <a:r>
              <a:rPr lang="en-US" dirty="0" smtClean="0"/>
              <a:t>. </a:t>
            </a:r>
          </a:p>
          <a:p>
            <a:endParaRPr lang="en-US" dirty="0" smtClean="0"/>
          </a:p>
          <a:p>
            <a:r>
              <a:rPr lang="en-US" dirty="0" smtClean="0"/>
              <a:t>This slides shows some </a:t>
            </a:r>
            <a:r>
              <a:rPr lang="en-US" dirty="0" smtClean="0"/>
              <a:t>examples.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44</a:t>
            </a:fld>
            <a:endParaRPr lang="en-US"/>
          </a:p>
        </p:txBody>
      </p:sp>
    </p:spTree>
    <p:extLst>
      <p:ext uri="{BB962C8B-B14F-4D97-AF65-F5344CB8AC3E}">
        <p14:creationId xmlns:p14="http://schemas.microsoft.com/office/powerpoint/2010/main" val="2095745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t>
            </a:r>
            <a:r>
              <a:rPr lang="en-US" baseline="0" dirty="0" err="1" smtClean="0"/>
              <a:t>Pressbooks</a:t>
            </a:r>
            <a:r>
              <a:rPr lang="en-US" baseline="0" dirty="0" smtClean="0"/>
              <a:t>, authors often provide a citation example in the Copyright Notice field on the Book Info page. The reader will see this information</a:t>
            </a:r>
            <a:r>
              <a:rPr lang="mr-IN" baseline="0" dirty="0" smtClean="0"/>
              <a:t>…</a:t>
            </a:r>
            <a:endParaRPr lang="en-US" baseline="0" dirty="0" smtClean="0"/>
          </a:p>
          <a:p>
            <a:endParaRPr lang="en-US" baseline="0" dirty="0" smtClean="0"/>
          </a:p>
          <a:p>
            <a:r>
              <a:rPr lang="en-US" baseline="0" dirty="0" smtClean="0"/>
              <a:t>NEXT SLIDE</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45</a:t>
            </a:fld>
            <a:endParaRPr lang="en-US"/>
          </a:p>
        </p:txBody>
      </p:sp>
    </p:spTree>
    <p:extLst>
      <p:ext uri="{BB962C8B-B14F-4D97-AF65-F5344CB8AC3E}">
        <p14:creationId xmlns:p14="http://schemas.microsoft.com/office/powerpoint/2010/main" val="2067418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smtClean="0"/>
              <a:t>…</a:t>
            </a:r>
            <a:r>
              <a:rPr lang="en-US" baseline="0" dirty="0" smtClean="0"/>
              <a:t>posted at the bottom of the Home page of the web </a:t>
            </a:r>
            <a:r>
              <a:rPr lang="en-US" baseline="0" dirty="0" smtClean="0"/>
              <a:t>version under the “Metadata” heading.</a:t>
            </a: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46</a:t>
            </a:fld>
            <a:endParaRPr lang="en-US"/>
          </a:p>
        </p:txBody>
      </p:sp>
    </p:spTree>
    <p:extLst>
      <p:ext uri="{BB962C8B-B14F-4D97-AF65-F5344CB8AC3E}">
        <p14:creationId xmlns:p14="http://schemas.microsoft.com/office/powerpoint/2010/main" val="1583066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Pressbooks</a:t>
            </a:r>
            <a:r>
              <a:rPr lang="en-US" dirty="0" smtClean="0"/>
              <a:t> updates about recent upgrades, new features, enhancements,</a:t>
            </a:r>
            <a:r>
              <a:rPr lang="en-US" baseline="0" dirty="0" smtClean="0"/>
              <a:t> and fixes, go to the </a:t>
            </a:r>
            <a:r>
              <a:rPr lang="en-US" baseline="0" dirty="0" err="1" smtClean="0"/>
              <a:t>BCcampus</a:t>
            </a:r>
            <a:r>
              <a:rPr lang="en-US" baseline="0" dirty="0" smtClean="0"/>
              <a:t> Open Education site at </a:t>
            </a:r>
            <a:r>
              <a:rPr lang="en-US" baseline="0" dirty="0" err="1" smtClean="0"/>
              <a:t>open.bcampus.ca</a:t>
            </a:r>
            <a:r>
              <a:rPr lang="en-US" baseline="0" dirty="0" smtClean="0"/>
              <a:t>, select ”</a:t>
            </a:r>
            <a:r>
              <a:rPr lang="en-US" baseline="0" dirty="0" err="1" smtClean="0"/>
              <a:t>Pressbooks</a:t>
            </a:r>
            <a:r>
              <a:rPr lang="en-US" baseline="0" dirty="0" smtClean="0"/>
              <a:t> </a:t>
            </a:r>
            <a:r>
              <a:rPr lang="en-US" baseline="0" dirty="0" smtClean="0"/>
              <a:t>Support,” </a:t>
            </a:r>
            <a:r>
              <a:rPr lang="en-US" baseline="0" dirty="0" smtClean="0"/>
              <a:t>and then “</a:t>
            </a:r>
            <a:r>
              <a:rPr lang="en-US" baseline="0" dirty="0" err="1" smtClean="0"/>
              <a:t>Pressbooks</a:t>
            </a:r>
            <a:r>
              <a:rPr lang="en-US" baseline="0" dirty="0" smtClean="0"/>
              <a:t> Updates” at the top of the </a:t>
            </a:r>
            <a:r>
              <a:rPr lang="en-US" baseline="0" dirty="0" smtClean="0"/>
              <a:t>drop-down </a:t>
            </a:r>
            <a:r>
              <a:rPr lang="en-US" baseline="0" dirty="0" smtClean="0"/>
              <a:t>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47</a:t>
            </a:fld>
            <a:endParaRPr lang="en-US"/>
          </a:p>
        </p:txBody>
      </p:sp>
    </p:spTree>
    <p:extLst>
      <p:ext uri="{BB962C8B-B14F-4D97-AF65-F5344CB8AC3E}">
        <p14:creationId xmlns:p14="http://schemas.microsoft.com/office/powerpoint/2010/main" val="98360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scholar </a:t>
            </a:r>
            <a:r>
              <a:rPr lang="en-US" dirty="0" smtClean="0"/>
              <a:t>knows—and most </a:t>
            </a:r>
            <a:r>
              <a:rPr lang="en-US" dirty="0" smtClean="0"/>
              <a:t>university students learn </a:t>
            </a:r>
            <a:r>
              <a:rPr lang="en-US" dirty="0" smtClean="0"/>
              <a:t>about</a:t>
            </a:r>
            <a:r>
              <a:rPr lang="mr-IN" dirty="0" smtClean="0"/>
              <a:t>–</a:t>
            </a:r>
            <a:r>
              <a:rPr lang="en-US" baseline="0" dirty="0" smtClean="0"/>
              <a:t> citation. </a:t>
            </a:r>
          </a:p>
          <a:p>
            <a:endParaRPr lang="en-US" dirty="0" smtClean="0"/>
          </a:p>
          <a:p>
            <a:r>
              <a:rPr lang="en-US" dirty="0" smtClean="0"/>
              <a:t>According to the Oxford Living Dictionary</a:t>
            </a:r>
            <a:r>
              <a:rPr lang="en-US" baseline="0" dirty="0" smtClean="0"/>
              <a:t> (https://</a:t>
            </a:r>
            <a:r>
              <a:rPr lang="en-US" baseline="0" dirty="0" err="1" smtClean="0"/>
              <a:t>en.oxforddictionaries.com</a:t>
            </a:r>
            <a:r>
              <a:rPr lang="en-US" baseline="0" dirty="0" smtClean="0"/>
              <a:t>/definition/citation), </a:t>
            </a:r>
            <a:r>
              <a:rPr lang="en-US" sz="1200" baseline="0" dirty="0" smtClean="0">
                <a:latin typeface="Arial" charset="0"/>
                <a:ea typeface="Arial" charset="0"/>
                <a:cs typeface="Arial" charset="0"/>
              </a:rPr>
              <a:t>a</a:t>
            </a:r>
            <a:r>
              <a:rPr lang="en-US" sz="1200" dirty="0" smtClean="0">
                <a:latin typeface="Arial" charset="0"/>
                <a:ea typeface="Arial" charset="0"/>
                <a:cs typeface="Arial" charset="0"/>
              </a:rPr>
              <a:t> citation is a “</a:t>
            </a:r>
            <a:r>
              <a:rPr lang="mr-IN" sz="1200" dirty="0" smtClean="0">
                <a:latin typeface="Arial" charset="0"/>
                <a:ea typeface="Arial" charset="0"/>
                <a:cs typeface="Arial" charset="0"/>
              </a:rPr>
              <a:t>…</a:t>
            </a:r>
            <a:r>
              <a:rPr lang="en-US" sz="1200" dirty="0" smtClean="0">
                <a:latin typeface="Arial" charset="0"/>
                <a:ea typeface="Arial" charset="0"/>
                <a:cs typeface="Arial" charset="0"/>
              </a:rPr>
              <a:t>quotation from or reference to a book, paper, or author, especially in a scholarly work.” </a:t>
            </a:r>
          </a:p>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Citation</a:t>
            </a:r>
            <a:r>
              <a:rPr lang="en-US" sz="1200" baseline="0" dirty="0" smtClean="0">
                <a:latin typeface="Arial" charset="0"/>
                <a:ea typeface="Arial" charset="0"/>
                <a:cs typeface="Arial" charset="0"/>
              </a:rPr>
              <a:t> is a common and long-time practice amongst scholars used to indicate where a resource is from, and who the author is. Unlike an attribution, citation is typically used for copyrighted works that are restricted, in other words, for </a:t>
            </a:r>
            <a:r>
              <a:rPr lang="en-US" sz="1200" baseline="0" dirty="0" smtClean="0">
                <a:latin typeface="Arial" charset="0"/>
                <a:ea typeface="Arial" charset="0"/>
                <a:cs typeface="Arial" charset="0"/>
              </a:rPr>
              <a:t>a work in which </a:t>
            </a:r>
            <a:r>
              <a:rPr lang="en-US" sz="1200" baseline="0" dirty="0" smtClean="0">
                <a:latin typeface="Arial" charset="0"/>
                <a:ea typeface="Arial" charset="0"/>
                <a:cs typeface="Arial" charset="0"/>
              </a:rPr>
              <a:t>broad permissions have not been granted.</a:t>
            </a:r>
          </a:p>
          <a:p>
            <a:endParaRPr lang="en-US" sz="1200" baseline="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5</a:t>
            </a:fld>
            <a:endParaRPr lang="en-US"/>
          </a:p>
        </p:txBody>
      </p:sp>
    </p:spTree>
    <p:extLst>
      <p:ext uri="{BB962C8B-B14F-4D97-AF65-F5344CB8AC3E}">
        <p14:creationId xmlns:p14="http://schemas.microsoft.com/office/powerpoint/2010/main" val="206433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a scholar and author or potential author of an open textbook, it is assumed that you are familiar with the rules </a:t>
            </a:r>
            <a:r>
              <a:rPr lang="en-US" baseline="0" dirty="0" smtClean="0"/>
              <a:t>regarding </a:t>
            </a:r>
            <a:r>
              <a:rPr lang="en-US" baseline="0" dirty="0" smtClean="0"/>
              <a:t>citation. </a:t>
            </a:r>
            <a:r>
              <a:rPr lang="en-US" dirty="0" smtClean="0"/>
              <a:t>The </a:t>
            </a:r>
            <a:r>
              <a:rPr lang="en-US" dirty="0" smtClean="0"/>
              <a:t>article called </a:t>
            </a:r>
            <a:r>
              <a:rPr lang="en-US" dirty="0" smtClean="0">
                <a:hlinkClick r:id="rId3"/>
              </a:rPr>
              <a:t>Warning: When You Must Cite</a:t>
            </a:r>
            <a:r>
              <a:rPr lang="en-US" dirty="0" smtClean="0"/>
              <a:t>, from the Yale Center for Teaching and Learning, provides some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Also be aware of what can</a:t>
            </a:r>
            <a:r>
              <a:rPr lang="en-US" baseline="0" dirty="0" smtClean="0"/>
              <a:t> be copyrighted and what can’t. For example, facts and ideas can’t be </a:t>
            </a:r>
            <a:r>
              <a:rPr lang="en-US" baseline="0" dirty="0" smtClean="0"/>
              <a:t>copyrighted, though </a:t>
            </a:r>
            <a:r>
              <a:rPr lang="en-US" baseline="0" dirty="0" smtClean="0"/>
              <a:t>interpretation and expression of them </a:t>
            </a:r>
            <a:r>
              <a:rPr lang="en-US" baseline="0" dirty="0" smtClean="0"/>
              <a:t>can be.</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6</a:t>
            </a:fld>
            <a:endParaRPr lang="en-US"/>
          </a:p>
        </p:txBody>
      </p:sp>
    </p:spTree>
    <p:extLst>
      <p:ext uri="{BB962C8B-B14F-4D97-AF65-F5344CB8AC3E}">
        <p14:creationId xmlns:p14="http://schemas.microsoft.com/office/powerpoint/2010/main" val="171116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Citation and attribution serve different purposes. This table lists</a:t>
            </a:r>
            <a:r>
              <a:rPr lang="en-US" baseline="0" dirty="0" smtClean="0"/>
              <a:t> how they </a:t>
            </a:r>
            <a:r>
              <a:rPr lang="en-US" dirty="0" smtClean="0"/>
              <a:t>differ.</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Citation is used for academic reasons (to give credit to a colleague for their work; as part of academic integrity), though it’s also used for legal reasons. Attribution for an open work fulfills the legal requirement of the </a:t>
            </a:r>
            <a:r>
              <a:rPr lang="en-US" baseline="0" dirty="0" smtClean="0"/>
              <a:t>open-copyright </a:t>
            </a:r>
            <a:r>
              <a:rPr lang="en-US" baseline="0" dirty="0" err="1" smtClean="0"/>
              <a:t>licence</a:t>
            </a:r>
            <a:r>
              <a:rPr lang="en-US" baseline="0" dirty="0" smtClean="0"/>
              <a:t> </a:t>
            </a:r>
            <a:r>
              <a:rPr lang="en-US" baseline="0" dirty="0" smtClean="0"/>
              <a:t>that credit must be given to the creator of the open work.</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Citation is used for restricted works where the copyright holder does not share the rights of the copy with the general public. The opposite is true for cases where attribution is used.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Citation legally protects an author who wants to refer to someone else’s work and to avoid plagiarizing and copyright infringement. The author of an open work has given advanced permission for others to use their work.</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When referring to a restricted work using citation, one must be careful about the amount referenced from a restricted work. Both direct quotations and paraphrasing are permitted. All of an open work may be used with no </a:t>
            </a:r>
            <a:r>
              <a:rPr lang="en-US" baseline="0" dirty="0" smtClean="0"/>
              <a:t>limitation; </a:t>
            </a:r>
            <a:r>
              <a:rPr lang="en-US" baseline="0" dirty="0" smtClean="0"/>
              <a:t>attribution is used to give the author of this work credit.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closest one can come to altering a restricted work is to paraphrase the original author’s ideas and expression. Whereas the author of an open work has provided advanced permission to use AND change their work (except in cases where ND </a:t>
            </a:r>
            <a:r>
              <a:rPr lang="mr-IN" baseline="0" dirty="0" smtClean="0"/>
              <a:t>–</a:t>
            </a:r>
            <a:r>
              <a:rPr lang="en-US" baseline="0" dirty="0" smtClean="0"/>
              <a:t> </a:t>
            </a:r>
            <a:r>
              <a:rPr lang="en-US" baseline="0" dirty="0" err="1" smtClean="0"/>
              <a:t>NoDerivatives</a:t>
            </a:r>
            <a:r>
              <a:rPr lang="en-US" baseline="0" dirty="0" smtClean="0"/>
              <a:t>—has been </a:t>
            </a:r>
            <a:r>
              <a:rPr lang="en-US" baseline="0" dirty="0" smtClean="0"/>
              <a:t>applied).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There are many established citation styles. The styles/layouts for an attribution statement are still emerging, though best practices are available.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Because of how open works are and can be used, </a:t>
            </a:r>
            <a:r>
              <a:rPr lang="en-US" baseline="0" dirty="0" smtClean="0"/>
              <a:t>the best </a:t>
            </a:r>
            <a:r>
              <a:rPr lang="en-US" baseline="0" dirty="0" smtClean="0"/>
              <a:t>practice for listing attribution statements state they should be on the same printed </a:t>
            </a:r>
            <a:r>
              <a:rPr lang="en-US" baseline="0" dirty="0" smtClean="0"/>
              <a:t>page/web page </a:t>
            </a:r>
            <a:r>
              <a:rPr lang="en-US" baseline="0" dirty="0" smtClean="0"/>
              <a:t>where the open resources are used. These can be stand alone statements found, e.g., in the caption of an image, or in a list at the bottom of the page. </a:t>
            </a:r>
            <a:r>
              <a:rPr lang="en-US" baseline="0" dirty="0" smtClean="0"/>
              <a:t>Whereas</a:t>
            </a:r>
            <a:r>
              <a:rPr lang="en-US" baseline="0" dirty="0" smtClean="0"/>
              <a:t>, the full reference for items cited (either with in-text citation or footnotes) throughout a textbook is typically found in a </a:t>
            </a:r>
            <a:r>
              <a:rPr lang="en-US" baseline="0" dirty="0" smtClean="0"/>
              <a:t>reference list </a:t>
            </a:r>
            <a:r>
              <a:rPr lang="en-US" baseline="0" dirty="0" smtClean="0"/>
              <a:t>in the </a:t>
            </a:r>
            <a:r>
              <a:rPr lang="en-US" baseline="0" dirty="0" smtClean="0"/>
              <a:t>back matter </a:t>
            </a:r>
            <a:r>
              <a:rPr lang="en-US" baseline="0" dirty="0" smtClean="0"/>
              <a:t>of the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There</a:t>
            </a:r>
            <a:r>
              <a:rPr lang="en-US" baseline="0" dirty="0" smtClean="0"/>
              <a:t> are</a:t>
            </a:r>
            <a:r>
              <a:rPr lang="en-US" dirty="0" smtClean="0"/>
              <a:t> also some similarities</a:t>
            </a:r>
            <a:r>
              <a:rPr lang="en-US" baseline="0" dirty="0" smtClean="0"/>
              <a:t> </a:t>
            </a:r>
            <a:r>
              <a:rPr lang="en-US" dirty="0" smtClean="0"/>
              <a:t>between citation and attribution.</a:t>
            </a:r>
          </a:p>
          <a:p>
            <a:endParaRPr lang="en-US" dirty="0" smtClean="0"/>
          </a:p>
          <a:p>
            <a:r>
              <a:rPr lang="en-US"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7</a:t>
            </a:fld>
            <a:endParaRPr lang="en-US"/>
          </a:p>
        </p:txBody>
      </p:sp>
    </p:spTree>
    <p:extLst>
      <p:ext uri="{BB962C8B-B14F-4D97-AF65-F5344CB8AC3E}">
        <p14:creationId xmlns:p14="http://schemas.microsoft.com/office/powerpoint/2010/main" val="32691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228600" indent="-228600">
              <a:buAutoNum type="arabicPeriod"/>
            </a:pPr>
            <a:r>
              <a:rPr lang="en-US" baseline="0" dirty="0" smtClean="0"/>
              <a:t>Both can be (and often are) </a:t>
            </a:r>
            <a:r>
              <a:rPr lang="en-US" baseline="0" dirty="0" smtClean="0"/>
              <a:t>copyrighted</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Both give credit to the creator of the original </a:t>
            </a:r>
            <a:r>
              <a:rPr lang="en-US" baseline="0" dirty="0" smtClean="0"/>
              <a:t>work</a:t>
            </a:r>
            <a:endParaRPr lang="en-US" baseline="0" dirty="0" smtClean="0"/>
          </a:p>
          <a:p>
            <a:pPr marL="228600" indent="-228600">
              <a:buAutoNum type="arabicPeriod"/>
            </a:pPr>
            <a:r>
              <a:rPr lang="en-US" baseline="0" dirty="0" smtClean="0"/>
              <a:t>For both restricted and open works, the author or creator of a work might be different from the copyright holder. For example, if a faculty member writes an open textbook, their institution might hold copyright. However, it’s standard practice to attribute the creator </a:t>
            </a:r>
            <a:r>
              <a:rPr lang="mr-IN" baseline="0" dirty="0" smtClean="0"/>
              <a:t>–</a:t>
            </a:r>
            <a:r>
              <a:rPr lang="en-US" baseline="0" dirty="0" smtClean="0"/>
              <a:t> not the copyright holder </a:t>
            </a:r>
            <a:r>
              <a:rPr lang="mr-IN" baseline="0" dirty="0" smtClean="0"/>
              <a:t>–</a:t>
            </a:r>
            <a:r>
              <a:rPr lang="en-US" baseline="0" dirty="0" smtClean="0"/>
              <a:t> in the attribution statement. It’s also true that it’s difficult to distinguish the author from the copyright holder from the in-text citation and full reference of a restricted work. For our purposes in this webinar, we assume that the ”creator” and “copyright holder” are one and the same.</a:t>
            </a:r>
          </a:p>
          <a:p>
            <a:pPr marL="228600" indent="-228600">
              <a:buAutoNum type="arabicPeriod"/>
            </a:pPr>
            <a:r>
              <a:rPr lang="en-US" baseline="0" dirty="0" smtClean="0"/>
              <a:t>Both can be used in a newly created or adapted work.</a:t>
            </a:r>
          </a:p>
          <a:p>
            <a:pPr marL="228600" indent="-228600">
              <a:buAutoNum type="arabicPeriod"/>
            </a:pPr>
            <a:r>
              <a:rPr lang="en-US" baseline="0" dirty="0" smtClean="0"/>
              <a:t>Both can be used when referring to a portion of another work, though the amount that can be cited is substantially less than what can be borrowed from an open work.</a:t>
            </a:r>
          </a:p>
          <a:p>
            <a:pPr marL="228600" indent="-228600">
              <a:buAutoNum type="arabicPeriod"/>
            </a:pPr>
            <a:r>
              <a:rPr lang="en-US" baseline="0" dirty="0" smtClean="0"/>
              <a:t>A strong textbook is appropriately referenced showing the student reader where information and ideas, that do not originate with the author, come from. Outside ideas and info provide evidence that build an argument or lay the foundation for a topic in a textbook. Showing students, by example, how a scholar respects and shares information is an important lesson. This should be done for both restricted and open works. When using text from another open educational resource, be clear in your attribution statement what section of your textbook contains this information.</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is standard practice </a:t>
            </a:r>
            <a:r>
              <a:rPr lang="en-US" dirty="0" smtClean="0"/>
              <a:t>to separate citation</a:t>
            </a:r>
            <a:r>
              <a:rPr lang="en-US" baseline="0" dirty="0" smtClean="0"/>
              <a:t> and attribution</a:t>
            </a:r>
            <a:r>
              <a:rPr lang="en-US" dirty="0" smtClean="0"/>
              <a:t> in your work, even though they have similar parts.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a:t>
            </a:fld>
            <a:endParaRPr lang="en-US"/>
          </a:p>
        </p:txBody>
      </p:sp>
    </p:spTree>
    <p:extLst>
      <p:ext uri="{BB962C8B-B14F-4D97-AF65-F5344CB8AC3E}">
        <p14:creationId xmlns:p14="http://schemas.microsoft.com/office/powerpoint/2010/main" val="1548766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you’re ready to add an in-text citation and reference list to</a:t>
            </a:r>
            <a:r>
              <a:rPr lang="en-US" baseline="0" dirty="0" smtClean="0"/>
              <a:t> your book in</a:t>
            </a:r>
            <a:r>
              <a:rPr lang="en-US" dirty="0" smtClean="0"/>
              <a:t> </a:t>
            </a:r>
            <a:r>
              <a:rPr lang="en-US" dirty="0" err="1" smtClean="0"/>
              <a:t>Pressbooks</a:t>
            </a:r>
            <a:r>
              <a:rPr lang="en-US" dirty="0" smtClean="0"/>
              <a:t>, here are some tools that can help.</a:t>
            </a:r>
          </a:p>
          <a:p>
            <a:endParaRPr lang="en-US" dirty="0" smtClean="0"/>
          </a:p>
          <a:p>
            <a:r>
              <a:rPr lang="en-US" dirty="0" smtClean="0"/>
              <a:t>From</a:t>
            </a:r>
            <a:r>
              <a:rPr lang="en-US" baseline="0" dirty="0" smtClean="0"/>
              <a:t> the Toolbar, you can use</a:t>
            </a:r>
          </a:p>
          <a:p>
            <a:pPr marL="171450" indent="-171450">
              <a:buFont typeface="Arial" charset="0"/>
              <a:buChar char="•"/>
            </a:pPr>
            <a:r>
              <a:rPr lang="en-US" baseline="0" dirty="0" smtClean="0"/>
              <a:t>Bulleted list</a:t>
            </a:r>
          </a:p>
          <a:p>
            <a:pPr marL="171450" indent="-171450">
              <a:buFont typeface="Arial" charset="0"/>
              <a:buChar char="•"/>
            </a:pPr>
            <a:r>
              <a:rPr lang="en-US" baseline="0" dirty="0" smtClean="0"/>
              <a:t>Numbered list</a:t>
            </a:r>
          </a:p>
          <a:p>
            <a:pPr marL="171450" indent="-171450">
              <a:buFont typeface="Arial" charset="0"/>
              <a:buChar char="•"/>
            </a:pPr>
            <a:r>
              <a:rPr lang="en-US" baseline="0" dirty="0" smtClean="0"/>
              <a:t>Footnote (e.g., for in-text citation if using Chicago citation style)</a:t>
            </a:r>
            <a:endParaRPr lang="en-US" dirty="0" smtClean="0"/>
          </a:p>
          <a:p>
            <a:r>
              <a:rPr lang="en-US" dirty="0" smtClean="0"/>
              <a:t> </a:t>
            </a:r>
            <a:endParaRPr lang="en-US" dirty="0" smtClean="0"/>
          </a:p>
          <a:p>
            <a:r>
              <a:rPr lang="en-US" dirty="0" smtClean="0"/>
              <a:t>When</a:t>
            </a:r>
            <a:r>
              <a:rPr lang="en-US" baseline="0" dirty="0" smtClean="0"/>
              <a:t> adding the </a:t>
            </a:r>
            <a:r>
              <a:rPr lang="en-US" baseline="0" dirty="0" smtClean="0"/>
              <a:t>reference list </a:t>
            </a:r>
            <a:r>
              <a:rPr lang="en-US" baseline="0" dirty="0" smtClean="0"/>
              <a:t>to the </a:t>
            </a:r>
            <a:r>
              <a:rPr lang="en-US" baseline="0" dirty="0" smtClean="0"/>
              <a:t>back matter </a:t>
            </a:r>
            <a:r>
              <a:rPr lang="en-US" baseline="0" dirty="0" smtClean="0"/>
              <a:t>of your book, there is an option in </a:t>
            </a:r>
            <a:r>
              <a:rPr lang="en-US" baseline="0" dirty="0" err="1" smtClean="0"/>
              <a:t>Pressbooks</a:t>
            </a:r>
            <a:r>
              <a:rPr lang="en-US" baseline="0" dirty="0" smtClean="0"/>
              <a:t> to select Bibliography. </a:t>
            </a:r>
            <a:endParaRPr lang="en-US" baseline="0" dirty="0" smtClean="0"/>
          </a:p>
          <a:p>
            <a:endParaRPr lang="en-US" baseline="0" dirty="0" smtClean="0"/>
          </a:p>
          <a:p>
            <a:r>
              <a:rPr lang="en-US" baseline="0" dirty="0" smtClean="0"/>
              <a:t>For most citation styles, a reference list is different than a bibliography. A bibliography refers to </a:t>
            </a:r>
            <a:r>
              <a:rPr lang="en-US" dirty="0" smtClean="0"/>
              <a:t>a list of both the works cited in an author’s writings (like a reference list)</a:t>
            </a:r>
            <a:r>
              <a:rPr lang="en-US" baseline="0" dirty="0" smtClean="0"/>
              <a:t> AND </a:t>
            </a:r>
            <a:r>
              <a:rPr lang="en-US" dirty="0" smtClean="0"/>
              <a:t>texts consulted by the author, but not cited. The exception to this usage is with the Chicago citation style which refers to its reference list as a bibliography. </a:t>
            </a: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9</a:t>
            </a:fld>
            <a:endParaRPr lang="en-US"/>
          </a:p>
        </p:txBody>
      </p:sp>
    </p:spTree>
    <p:extLst>
      <p:ext uri="{BB962C8B-B14F-4D97-AF65-F5344CB8AC3E}">
        <p14:creationId xmlns:p14="http://schemas.microsoft.com/office/powerpoint/2010/main" val="205719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46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05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2273300" y="5029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180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5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p:cNvCxnSpPr/>
          <p:nvPr userDrawn="1"/>
        </p:nvCxnSpPr>
        <p:spPr>
          <a:xfrm>
            <a:off x="0" y="785726"/>
            <a:ext cx="9144000" cy="0"/>
          </a:xfrm>
          <a:prstGeom prst="line">
            <a:avLst/>
          </a:prstGeom>
          <a:ln>
            <a:solidFill>
              <a:srgbClr val="1293DA"/>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8" name="Picture 17" descr="OpenEd OTProject whit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9" name="Subtitle 2"/>
          <p:cNvSpPr txBox="1">
            <a:spLocks/>
          </p:cNvSpPr>
          <p:nvPr userDrawn="1"/>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40000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3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6469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emf"/><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58039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descr="BC Campus_N-Revers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191647799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 pos="50000">
              <a:srgbClr val="1293DA">
                <a:alpha val="7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spTree>
    <p:extLst>
      <p:ext uri="{BB962C8B-B14F-4D97-AF65-F5344CB8AC3E}">
        <p14:creationId xmlns:p14="http://schemas.microsoft.com/office/powerpoint/2010/main" val="157389697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2" name="Picture 11" descr="OpenEd OTProject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3" name="Subtitle 2"/>
          <p:cNvSpPr txBox="1">
            <a:spLocks/>
          </p:cNvSpPr>
          <p:nvPr/>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3518911709"/>
      </p:ext>
    </p:extLst>
  </p:cSld>
  <p:clrMap bg1="lt1" tx1="dk1" bg2="lt2" tx2="dk2" accent1="accent1" accent2="accent2" accent3="accent3" accent4="accent4" accent5="accent5" accent6="accent6" hlink="hlink" folHlink="folHlink"/>
  <p:sldLayoutIdLst>
    <p:sldLayoutId id="2147483666" r:id="rId1"/>
    <p:sldLayoutId id="214748368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23281"/>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28530"/>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pic>
        <p:nvPicPr>
          <p:cNvPr id="7" name="Picture 6" descr="BC Campus_N-Rever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275285663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s://opentextbc.ca/introductiontosociology2ndedition/" TargetMode="External"/><Relationship Id="rId4" Type="http://schemas.openxmlformats.org/officeDocument/2006/relationships/hyperlink" Target="https://opentextbc.ca/clinicalskills/" TargetMode="External"/><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s://ctl.yale.edu/writing/using-sources/understanding-and-avoiding-plagiarism/warning-when-you-must-cit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321" y="2232660"/>
            <a:ext cx="8508729" cy="2320642"/>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4000" b="1" i="1" dirty="0" err="1" smtClean="0">
                <a:solidFill>
                  <a:schemeClr val="bg1"/>
                </a:solidFill>
                <a:latin typeface="Arial"/>
                <a:cs typeface="Arial"/>
              </a:rPr>
              <a:t>Pressbooks</a:t>
            </a:r>
            <a:r>
              <a:rPr lang="en-US" sz="4000" b="1" i="1" dirty="0" smtClean="0">
                <a:solidFill>
                  <a:schemeClr val="bg1"/>
                </a:solidFill>
                <a:latin typeface="Arial"/>
                <a:cs typeface="Arial"/>
              </a:rPr>
              <a:t> Training </a:t>
            </a:r>
            <a:r>
              <a:rPr lang="en-US" sz="3600" b="1" i="1" dirty="0" smtClean="0">
                <a:solidFill>
                  <a:schemeClr val="bg1"/>
                </a:solidFill>
                <a:latin typeface="Arial"/>
                <a:cs typeface="Arial"/>
              </a:rPr>
              <a:t>Webinar series</a:t>
            </a:r>
          </a:p>
          <a:p>
            <a:pPr algn="ctr"/>
            <a:r>
              <a:rPr lang="en-US" sz="6000" b="1" dirty="0" smtClean="0">
                <a:solidFill>
                  <a:schemeClr val="bg1"/>
                </a:solidFill>
                <a:latin typeface="Arial"/>
                <a:cs typeface="Arial"/>
              </a:rPr>
              <a:t>Intermediate 3</a:t>
            </a:r>
          </a:p>
          <a:p>
            <a:pPr algn="ctr"/>
            <a:r>
              <a:rPr lang="en-US" sz="4000" dirty="0" smtClean="0">
                <a:solidFill>
                  <a:schemeClr val="bg1"/>
                </a:solidFill>
                <a:latin typeface="Arial"/>
                <a:cs typeface="Arial"/>
              </a:rPr>
              <a:t>Finding, citing, attributing OER</a:t>
            </a:r>
          </a:p>
          <a:p>
            <a:pPr algn="ctr"/>
            <a:endParaRPr lang="en-US" sz="6000" b="1" dirty="0" smtClean="0">
              <a:solidFill>
                <a:schemeClr val="bg1"/>
              </a:solidFill>
              <a:latin typeface="Arial"/>
              <a:cs typeface="Arial"/>
            </a:endParaRPr>
          </a:p>
        </p:txBody>
      </p:sp>
      <p:sp>
        <p:nvSpPr>
          <p:cNvPr id="3" name="Subtitle 2"/>
          <p:cNvSpPr txBox="1">
            <a:spLocks/>
          </p:cNvSpPr>
          <p:nvPr/>
        </p:nvSpPr>
        <p:spPr>
          <a:xfrm>
            <a:off x="274321" y="4826000"/>
            <a:ext cx="6863079" cy="11811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endParaRPr lang="en-US" sz="1600" dirty="0">
              <a:solidFill>
                <a:srgbClr val="FFFFFF"/>
              </a:solidFill>
              <a:latin typeface="Arial"/>
              <a:cs typeface="Arial"/>
            </a:endParaRPr>
          </a:p>
        </p:txBody>
      </p:sp>
      <p:pic>
        <p:nvPicPr>
          <p:cNvPr id="1026" name="Picture 2" descr="C:\Users\Chris\Desktop\cc-by 3.0.png"/>
          <p:cNvPicPr>
            <a:picLocks noChangeAspect="1" noChangeArrowheads="1"/>
          </p:cNvPicPr>
          <p:nvPr/>
        </p:nvPicPr>
        <p:blipFill>
          <a:blip r:embed="rId3"/>
          <a:srcRect/>
          <a:stretch>
            <a:fillRect/>
          </a:stretch>
        </p:blipFill>
        <p:spPr bwMode="auto">
          <a:xfrm>
            <a:off x="4046219" y="6203427"/>
            <a:ext cx="777239" cy="270344"/>
          </a:xfrm>
          <a:prstGeom prst="rect">
            <a:avLst/>
          </a:prstGeom>
          <a:noFill/>
        </p:spPr>
      </p:pic>
      <p:pic>
        <p:nvPicPr>
          <p:cNvPr id="6" name="Picture 5"/>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476249" y="6111693"/>
            <a:ext cx="1200150" cy="422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hape 47"/>
          <p:cNvSpPr txBox="1"/>
          <p:nvPr/>
        </p:nvSpPr>
        <p:spPr>
          <a:xfrm>
            <a:off x="2260600" y="6108882"/>
            <a:ext cx="6355839" cy="406399"/>
          </a:xfrm>
          <a:prstGeom prst="rect">
            <a:avLst/>
          </a:prstGeom>
          <a:solidFill>
            <a:schemeClr val="lt1"/>
          </a:solidFill>
          <a:ln>
            <a:noFill/>
          </a:ln>
        </p:spPr>
        <p:txBody>
          <a:bodyPr lIns="91425" tIns="45700" rIns="91425" bIns="45700" anchor="t" anchorCtr="0">
            <a:noAutofit/>
          </a:bodyPr>
          <a:lstStyle/>
          <a:p>
            <a:pPr marL="0" marR="0" lvl="0" indent="0" rtl="0">
              <a:lnSpc>
                <a:spcPct val="90000"/>
              </a:lnSpc>
              <a:spcBef>
                <a:spcPts val="0"/>
              </a:spcBef>
              <a:spcAft>
                <a:spcPts val="0"/>
              </a:spcAft>
              <a:buClr>
                <a:srgbClr val="7F7F7F"/>
              </a:buClr>
              <a:buSzPct val="25000"/>
              <a:buFont typeface="Arial"/>
              <a:buNone/>
            </a:pPr>
            <a:r>
              <a:rPr lang="en-US" sz="1200" b="0" u="none" dirty="0">
                <a:solidFill>
                  <a:srgbClr val="7F7F7F"/>
                </a:solidFill>
                <a:latin typeface="Arial"/>
                <a:ea typeface="Arial"/>
                <a:cs typeface="Arial"/>
                <a:sym typeface="Arial"/>
              </a:rPr>
              <a:t>Unless otherwise noted, this </a:t>
            </a:r>
            <a:r>
              <a:rPr lang="en-US" sz="1200" dirty="0" smtClean="0">
                <a:solidFill>
                  <a:srgbClr val="7F7F7F"/>
                </a:solidFill>
                <a:latin typeface="Arial"/>
                <a:ea typeface="Arial"/>
                <a:cs typeface="Arial"/>
                <a:sym typeface="Arial"/>
              </a:rPr>
              <a:t>work</a:t>
            </a:r>
            <a:r>
              <a:rPr lang="en-US" sz="1200" b="0" u="none" dirty="0" smtClean="0">
                <a:solidFill>
                  <a:srgbClr val="7F7F7F"/>
                </a:solidFill>
                <a:latin typeface="Arial"/>
                <a:ea typeface="Arial"/>
                <a:cs typeface="Arial"/>
                <a:sym typeface="Arial"/>
              </a:rPr>
              <a:t> is released under a CC</a:t>
            </a:r>
            <a:r>
              <a:rPr lang="en-US" sz="1200" dirty="0">
                <a:solidFill>
                  <a:srgbClr val="7F7F7F"/>
                </a:solidFill>
                <a:latin typeface="Arial"/>
                <a:ea typeface="Arial"/>
                <a:cs typeface="Arial"/>
                <a:sym typeface="Arial"/>
              </a:rPr>
              <a:t> </a:t>
            </a:r>
            <a:r>
              <a:rPr lang="en-US" sz="1200" b="0" u="none" dirty="0" smtClean="0">
                <a:solidFill>
                  <a:srgbClr val="7F7F7F"/>
                </a:solidFill>
                <a:latin typeface="Arial"/>
                <a:ea typeface="Arial"/>
                <a:cs typeface="Arial"/>
                <a:sym typeface="Arial"/>
              </a:rPr>
              <a:t>BY</a:t>
            </a:r>
            <a:r>
              <a:rPr lang="en-US" sz="1200" b="0" u="none" dirty="0">
                <a:solidFill>
                  <a:srgbClr val="7F7F7F"/>
                </a:solidFill>
                <a:latin typeface="Arial"/>
                <a:ea typeface="Arial"/>
                <a:cs typeface="Arial"/>
                <a:sym typeface="Arial"/>
              </a:rPr>
              <a:t>. 4.0 </a:t>
            </a:r>
            <a:r>
              <a:rPr lang="en-US" sz="1200" b="0" u="none" dirty="0" smtClean="0">
                <a:solidFill>
                  <a:srgbClr val="7F7F7F"/>
                </a:solidFill>
                <a:latin typeface="Arial"/>
                <a:ea typeface="Arial"/>
                <a:cs typeface="Arial"/>
                <a:sym typeface="Arial"/>
              </a:rPr>
              <a:t>International </a:t>
            </a:r>
            <a:r>
              <a:rPr lang="en-US" sz="1200" b="0" u="none" dirty="0" err="1" smtClean="0">
                <a:solidFill>
                  <a:srgbClr val="7F7F7F"/>
                </a:solidFill>
                <a:latin typeface="Arial"/>
                <a:ea typeface="Arial"/>
                <a:cs typeface="Arial"/>
                <a:sym typeface="Arial"/>
              </a:rPr>
              <a:t>Licence</a:t>
            </a:r>
            <a:r>
              <a:rPr lang="en-US" sz="1200" b="0" u="none" dirty="0" smtClean="0">
                <a:solidFill>
                  <a:srgbClr val="7F7F7F"/>
                </a:solidFill>
                <a:latin typeface="Arial"/>
                <a:ea typeface="Arial"/>
                <a:cs typeface="Arial"/>
                <a:sym typeface="Arial"/>
              </a:rPr>
              <a:t>.  Feel </a:t>
            </a:r>
            <a:r>
              <a:rPr lang="en-US" sz="1200" b="0" u="none" dirty="0">
                <a:solidFill>
                  <a:srgbClr val="7F7F7F"/>
                </a:solidFill>
                <a:latin typeface="Arial"/>
                <a:ea typeface="Arial"/>
                <a:cs typeface="Arial"/>
                <a:sym typeface="Arial"/>
              </a:rPr>
              <a:t>free to use, </a:t>
            </a:r>
            <a:r>
              <a:rPr lang="en-US" sz="1200" b="0" u="none" dirty="0" smtClean="0">
                <a:solidFill>
                  <a:srgbClr val="7F7F7F"/>
                </a:solidFill>
                <a:latin typeface="Arial"/>
                <a:ea typeface="Arial"/>
                <a:cs typeface="Arial"/>
                <a:sym typeface="Arial"/>
              </a:rPr>
              <a:t>modify, </a:t>
            </a:r>
            <a:r>
              <a:rPr lang="en-US" sz="1200" b="0" u="none" dirty="0">
                <a:solidFill>
                  <a:srgbClr val="7F7F7F"/>
                </a:solidFill>
                <a:latin typeface="Arial"/>
                <a:ea typeface="Arial"/>
                <a:cs typeface="Arial"/>
                <a:sym typeface="Arial"/>
              </a:rPr>
              <a:t>or distribute any or all of this presentation with attribution</a:t>
            </a:r>
            <a:r>
              <a:rPr lang="en-US" sz="1200" b="0" u="none"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77554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319954"/>
            <a:ext cx="6756400" cy="22775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399907"/>
            <a:ext cx="6248400" cy="2158539"/>
          </a:xfrm>
          <a:prstGeom prst="rect">
            <a:avLst/>
          </a:prstGeom>
        </p:spPr>
      </p:pic>
    </p:spTree>
    <p:extLst>
      <p:ext uri="{BB962C8B-B14F-4D97-AF65-F5344CB8AC3E}">
        <p14:creationId xmlns:p14="http://schemas.microsoft.com/office/powerpoint/2010/main" val="238699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435" y="13784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2</a:t>
            </a:r>
          </a:p>
          <a:p>
            <a:pPr>
              <a:lnSpc>
                <a:spcPct val="90000"/>
              </a:lnSpc>
            </a:pPr>
            <a:endParaRPr lang="en-US" sz="4000" b="1" dirty="0" smtClean="0">
              <a:solidFill>
                <a:schemeClr val="bg1"/>
              </a:solidFill>
              <a:latin typeface="Arial"/>
              <a:cs typeface="Arial"/>
            </a:endParaRPr>
          </a:p>
          <a:p>
            <a:pPr>
              <a:lnSpc>
                <a:spcPct val="90000"/>
              </a:lnSpc>
            </a:pPr>
            <a:r>
              <a:rPr lang="en-US" sz="4000" dirty="0" smtClean="0">
                <a:solidFill>
                  <a:schemeClr val="bg1"/>
                </a:solidFill>
              </a:rPr>
              <a:t>The importance </a:t>
            </a:r>
            <a:r>
              <a:rPr lang="en-US" sz="4000" dirty="0">
                <a:solidFill>
                  <a:schemeClr val="bg1"/>
                </a:solidFill>
              </a:rPr>
              <a:t>of u</a:t>
            </a:r>
            <a:r>
              <a:rPr lang="en-US" sz="4000" dirty="0" smtClean="0">
                <a:solidFill>
                  <a:schemeClr val="bg1"/>
                </a:solidFill>
              </a:rPr>
              <a:t>sing </a:t>
            </a:r>
          </a:p>
          <a:p>
            <a:pPr>
              <a:lnSpc>
                <a:spcPct val="90000"/>
              </a:lnSpc>
            </a:pPr>
            <a:endParaRPr lang="en-US" sz="2000" dirty="0" smtClean="0">
              <a:solidFill>
                <a:schemeClr val="bg1"/>
              </a:solidFill>
            </a:endParaRPr>
          </a:p>
          <a:p>
            <a:pPr>
              <a:lnSpc>
                <a:spcPct val="90000"/>
              </a:lnSpc>
            </a:pPr>
            <a:r>
              <a:rPr lang="en-US" sz="4800" dirty="0">
                <a:solidFill>
                  <a:schemeClr val="bg1"/>
                </a:solidFill>
              </a:rPr>
              <a:t>O</a:t>
            </a:r>
            <a:r>
              <a:rPr lang="en-US" sz="4800" dirty="0" smtClean="0">
                <a:solidFill>
                  <a:schemeClr val="bg1"/>
                </a:solidFill>
              </a:rPr>
              <a:t>penly Licensed Resources, </a:t>
            </a:r>
          </a:p>
          <a:p>
            <a:pPr>
              <a:lnSpc>
                <a:spcPct val="90000"/>
              </a:lnSpc>
            </a:pPr>
            <a:r>
              <a:rPr lang="en-US" sz="4800" dirty="0" smtClean="0">
                <a:solidFill>
                  <a:schemeClr val="bg1"/>
                </a:solidFill>
              </a:rPr>
              <a:t>Public Domain Resources, </a:t>
            </a:r>
          </a:p>
          <a:p>
            <a:pPr>
              <a:lnSpc>
                <a:spcPct val="90000"/>
              </a:lnSpc>
            </a:pPr>
            <a:r>
              <a:rPr lang="en-US" sz="4800" dirty="0" smtClean="0">
                <a:solidFill>
                  <a:schemeClr val="bg1"/>
                </a:solidFill>
              </a:rPr>
              <a:t>Original Creations</a:t>
            </a:r>
            <a:endParaRPr lang="en-US" sz="4800" dirty="0">
              <a:solidFill>
                <a:schemeClr val="bg1"/>
              </a:solidFill>
              <a:latin typeface="Arial"/>
              <a:cs typeface="Arial"/>
            </a:endParaRPr>
          </a:p>
        </p:txBody>
      </p:sp>
    </p:spTree>
    <p:extLst>
      <p:ext uri="{BB962C8B-B14F-4D97-AF65-F5344CB8AC3E}">
        <p14:creationId xmlns:p14="http://schemas.microsoft.com/office/powerpoint/2010/main" val="3632647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More than the written word</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032276"/>
            <a:ext cx="3594100" cy="46065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00" y="1032276"/>
            <a:ext cx="3632200" cy="19960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900" y="2374576"/>
            <a:ext cx="1735647" cy="347922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4142" y="3227531"/>
            <a:ext cx="3629858" cy="2540000"/>
          </a:xfrm>
          <a:prstGeom prst="rect">
            <a:avLst/>
          </a:prstGeom>
        </p:spPr>
      </p:pic>
    </p:spTree>
    <p:extLst>
      <p:ext uri="{BB962C8B-B14F-4D97-AF65-F5344CB8AC3E}">
        <p14:creationId xmlns:p14="http://schemas.microsoft.com/office/powerpoint/2010/main" val="169114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Why is this important?</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949695"/>
            <a:ext cx="6578600" cy="36729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622611"/>
            <a:ext cx="6070600" cy="1300262"/>
          </a:xfrm>
          <a:prstGeom prst="rect">
            <a:avLst/>
          </a:prstGeom>
        </p:spPr>
      </p:pic>
    </p:spTree>
    <p:extLst>
      <p:ext uri="{BB962C8B-B14F-4D97-AF65-F5344CB8AC3E}">
        <p14:creationId xmlns:p14="http://schemas.microsoft.com/office/powerpoint/2010/main" val="901790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Licence</a:t>
            </a:r>
            <a:r>
              <a:rPr lang="en-US" sz="2800" b="1" dirty="0" smtClean="0">
                <a:solidFill>
                  <a:srgbClr val="1C9FDC"/>
                </a:solidFill>
                <a:latin typeface="Arial"/>
                <a:cs typeface="Arial"/>
              </a:rPr>
              <a:t> </a:t>
            </a:r>
            <a:r>
              <a:rPr lang="en-US" sz="2800" b="1" dirty="0" smtClean="0">
                <a:solidFill>
                  <a:srgbClr val="1C9FDC"/>
                </a:solidFill>
                <a:latin typeface="Arial"/>
                <a:cs typeface="Arial"/>
              </a:rPr>
              <a:t>and other information</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656" y="876300"/>
            <a:ext cx="5746244" cy="5160853"/>
          </a:xfrm>
          <a:prstGeom prst="rect">
            <a:avLst/>
          </a:prstGeom>
        </p:spPr>
      </p:pic>
    </p:spTree>
    <p:extLst>
      <p:ext uri="{BB962C8B-B14F-4D97-AF65-F5344CB8AC3E}">
        <p14:creationId xmlns:p14="http://schemas.microsoft.com/office/powerpoint/2010/main" val="69215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Book Info page: copyright and </a:t>
            </a:r>
            <a:r>
              <a:rPr lang="en-US" sz="2800" b="1" dirty="0" err="1" smtClean="0">
                <a:solidFill>
                  <a:srgbClr val="1C9FDC"/>
                </a:solidFill>
                <a:latin typeface="Arial"/>
                <a:cs typeface="Arial"/>
              </a:rPr>
              <a:t>licence</a:t>
            </a:r>
            <a:r>
              <a:rPr lang="en-US" sz="2800" b="1" dirty="0" smtClean="0">
                <a:solidFill>
                  <a:srgbClr val="1C9FDC"/>
                </a:solidFill>
                <a:latin typeface="Arial"/>
                <a:cs typeface="Arial"/>
              </a:rPr>
              <a:t> </a:t>
            </a:r>
            <a:r>
              <a:rPr lang="en-US" sz="2800" b="1" dirty="0" smtClean="0">
                <a:solidFill>
                  <a:srgbClr val="1C9FDC"/>
                </a:solidFill>
                <a:latin typeface="Arial"/>
                <a:cs typeface="Arial"/>
              </a:rPr>
              <a:t>info</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865575"/>
            <a:ext cx="6324599" cy="50822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13" y="901700"/>
            <a:ext cx="1339670" cy="5003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0" y="4041681"/>
            <a:ext cx="5916357" cy="1190720"/>
          </a:xfrm>
          <a:prstGeom prst="rect">
            <a:avLst/>
          </a:prstGeom>
        </p:spPr>
      </p:pic>
    </p:spTree>
    <p:extLst>
      <p:ext uri="{BB962C8B-B14F-4D97-AF65-F5344CB8AC3E}">
        <p14:creationId xmlns:p14="http://schemas.microsoft.com/office/powerpoint/2010/main" val="577234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Exceptions</a:t>
            </a:r>
            <a:endParaRPr lang="en-US" sz="2800" b="1" dirty="0">
              <a:solidFill>
                <a:srgbClr val="1C9FDC"/>
              </a:solidFill>
              <a:latin typeface="Arial"/>
              <a:cs typeface="Arial"/>
            </a:endParaRPr>
          </a:p>
        </p:txBody>
      </p:sp>
      <p:sp>
        <p:nvSpPr>
          <p:cNvPr id="5" name="TextBox 4"/>
          <p:cNvSpPr txBox="1"/>
          <p:nvPr/>
        </p:nvSpPr>
        <p:spPr>
          <a:xfrm>
            <a:off x="1079500" y="3413518"/>
            <a:ext cx="7099300" cy="461665"/>
          </a:xfrm>
          <a:prstGeom prst="rect">
            <a:avLst/>
          </a:prstGeom>
          <a:noFill/>
        </p:spPr>
        <p:txBody>
          <a:bodyPr wrap="square" rtlCol="0">
            <a:spAutoFit/>
          </a:bodyPr>
          <a:lstStyle/>
          <a:p>
            <a:pPr algn="ctr"/>
            <a:r>
              <a:rPr lang="en-US" sz="2400" dirty="0" smtClean="0">
                <a:latin typeface="Arial" charset="0"/>
                <a:ea typeface="Arial" charset="0"/>
                <a:cs typeface="Arial" charset="0"/>
              </a:rPr>
              <a:t>Not accepted by B.C. Open Textbook Collection.</a:t>
            </a:r>
            <a:endParaRPr lang="en-US" sz="2400" dirty="0">
              <a:latin typeface="Arial" charset="0"/>
              <a:ea typeface="Arial" charset="0"/>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4687759"/>
            <a:ext cx="2586757" cy="9236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00" y="3977656"/>
            <a:ext cx="2792445" cy="1534144"/>
          </a:xfrm>
          <a:prstGeom prst="rect">
            <a:avLst/>
          </a:prstGeom>
        </p:spPr>
      </p:pic>
      <p:sp>
        <p:nvSpPr>
          <p:cNvPr id="8" name="TextBox 7"/>
          <p:cNvSpPr txBox="1"/>
          <p:nvPr/>
        </p:nvSpPr>
        <p:spPr>
          <a:xfrm>
            <a:off x="4686300" y="5511800"/>
            <a:ext cx="2792445" cy="400110"/>
          </a:xfrm>
          <a:prstGeom prst="rect">
            <a:avLst/>
          </a:prstGeom>
          <a:noFill/>
        </p:spPr>
        <p:txBody>
          <a:bodyPr wrap="square" rtlCol="0">
            <a:spAutoFit/>
          </a:bodyPr>
          <a:lstStyle/>
          <a:p>
            <a:r>
              <a:rPr lang="en-US" sz="1000" dirty="0" smtClean="0"/>
              <a:t>This photo is copyrighted by Lauri </a:t>
            </a:r>
            <a:r>
              <a:rPr lang="en-US" sz="1000" dirty="0" err="1" smtClean="0"/>
              <a:t>Aesoph</a:t>
            </a:r>
            <a:r>
              <a:rPr lang="en-US" sz="1000" dirty="0" smtClean="0"/>
              <a:t>. Used with permission.</a:t>
            </a:r>
            <a:endParaRPr lang="en-US" sz="1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6200" y="836782"/>
            <a:ext cx="4140200" cy="2474263"/>
          </a:xfrm>
          <a:prstGeom prst="rect">
            <a:avLst/>
          </a:prstGeom>
        </p:spPr>
      </p:pic>
    </p:spTree>
    <p:extLst>
      <p:ext uri="{BB962C8B-B14F-4D97-AF65-F5344CB8AC3E}">
        <p14:creationId xmlns:p14="http://schemas.microsoft.com/office/powerpoint/2010/main" val="210170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Original creations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13" y="990600"/>
            <a:ext cx="2222500" cy="3365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400" y="2640034"/>
            <a:ext cx="4432300" cy="2693965"/>
          </a:xfrm>
          <a:prstGeom prst="rect">
            <a:avLst/>
          </a:prstGeom>
        </p:spPr>
      </p:pic>
      <p:sp>
        <p:nvSpPr>
          <p:cNvPr id="6" name="TextBox 5"/>
          <p:cNvSpPr txBox="1"/>
          <p:nvPr/>
        </p:nvSpPr>
        <p:spPr>
          <a:xfrm>
            <a:off x="177800" y="4390013"/>
            <a:ext cx="3594099" cy="584775"/>
          </a:xfrm>
          <a:prstGeom prst="rect">
            <a:avLst/>
          </a:prstGeom>
          <a:noFill/>
        </p:spPr>
        <p:txBody>
          <a:bodyPr wrap="square" rtlCol="0">
            <a:spAutoFit/>
          </a:bodyPr>
          <a:lstStyle/>
          <a:p>
            <a:r>
              <a:rPr lang="en-US" sz="1600" dirty="0" smtClean="0"/>
              <a:t>1. Original photo from </a:t>
            </a:r>
          </a:p>
          <a:p>
            <a:r>
              <a:rPr lang="en-US" sz="1600" i="1" dirty="0" smtClean="0"/>
              <a:t>Clinical Procedures for Safer Patient Care</a:t>
            </a:r>
            <a:endParaRPr lang="en-US" sz="1600" i="1" dirty="0"/>
          </a:p>
        </p:txBody>
      </p:sp>
      <p:sp>
        <p:nvSpPr>
          <p:cNvPr id="7" name="TextBox 6"/>
          <p:cNvSpPr txBox="1"/>
          <p:nvPr/>
        </p:nvSpPr>
        <p:spPr>
          <a:xfrm>
            <a:off x="4216400" y="1841500"/>
            <a:ext cx="4832350" cy="584775"/>
          </a:xfrm>
          <a:prstGeom prst="rect">
            <a:avLst/>
          </a:prstGeom>
          <a:noFill/>
        </p:spPr>
        <p:txBody>
          <a:bodyPr wrap="square" rtlCol="0">
            <a:spAutoFit/>
          </a:bodyPr>
          <a:lstStyle/>
          <a:p>
            <a:r>
              <a:rPr lang="en-US" sz="1600" dirty="0" smtClean="0"/>
              <a:t>2. Original illustration from the </a:t>
            </a:r>
          </a:p>
          <a:p>
            <a:r>
              <a:rPr lang="en-US" sz="1600" i="1" dirty="0" smtClean="0"/>
              <a:t>B.C. Open Textbook Accessibility </a:t>
            </a:r>
            <a:r>
              <a:rPr lang="en-US" sz="1600" i="1" dirty="0" smtClean="0"/>
              <a:t>Toolkit </a:t>
            </a:r>
            <a:r>
              <a:rPr lang="mr-IN" sz="1600" i="1" dirty="0" smtClean="0"/>
              <a:t>–</a:t>
            </a:r>
            <a:r>
              <a:rPr lang="en-US" sz="1600" i="1" dirty="0" smtClean="0"/>
              <a:t> 2</a:t>
            </a:r>
            <a:r>
              <a:rPr lang="en-US" sz="1600" i="1" baseline="30000" dirty="0" smtClean="0"/>
              <a:t>nd</a:t>
            </a:r>
            <a:r>
              <a:rPr lang="en-US" sz="1600" i="1" dirty="0" smtClean="0"/>
              <a:t> edition</a:t>
            </a:r>
            <a:endParaRPr lang="en-US" sz="1600" i="1" dirty="0"/>
          </a:p>
        </p:txBody>
      </p:sp>
    </p:spTree>
    <p:extLst>
      <p:ext uri="{BB962C8B-B14F-4D97-AF65-F5344CB8AC3E}">
        <p14:creationId xmlns:p14="http://schemas.microsoft.com/office/powerpoint/2010/main" val="63848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3</a:t>
            </a:r>
            <a:endParaRPr lang="en-US" sz="3200" b="1" dirty="0" smtClean="0">
              <a:solidFill>
                <a:schemeClr val="bg1"/>
              </a:solidFill>
              <a:latin typeface="Arial"/>
              <a:cs typeface="Arial"/>
            </a:endParaRPr>
          </a:p>
          <a:p>
            <a:pPr>
              <a:lnSpc>
                <a:spcPct val="90000"/>
              </a:lnSpc>
            </a:pPr>
            <a:endParaRPr lang="en-US" sz="4000" dirty="0" smtClean="0">
              <a:solidFill>
                <a:schemeClr val="bg1"/>
              </a:solidFill>
              <a:latin typeface="Arial"/>
              <a:cs typeface="Arial"/>
            </a:endParaRPr>
          </a:p>
          <a:p>
            <a:pPr>
              <a:lnSpc>
                <a:spcPct val="90000"/>
              </a:lnSpc>
            </a:pPr>
            <a:r>
              <a:rPr lang="en-US" sz="4000" dirty="0">
                <a:solidFill>
                  <a:schemeClr val="bg1"/>
                </a:solidFill>
                <a:latin typeface="Arial" charset="0"/>
                <a:ea typeface="Arial" charset="0"/>
                <a:cs typeface="Arial" charset="0"/>
              </a:rPr>
              <a:t>Where to f</a:t>
            </a:r>
            <a:r>
              <a:rPr lang="en-US" sz="4000" dirty="0" smtClean="0">
                <a:solidFill>
                  <a:schemeClr val="bg1"/>
                </a:solidFill>
                <a:latin typeface="Arial" charset="0"/>
                <a:ea typeface="Arial" charset="0"/>
                <a:cs typeface="Arial" charset="0"/>
              </a:rPr>
              <a:t>ind </a:t>
            </a:r>
          </a:p>
          <a:p>
            <a:pPr>
              <a:lnSpc>
                <a:spcPct val="90000"/>
              </a:lnSpc>
            </a:pPr>
            <a:endParaRPr lang="en-US" sz="2000" dirty="0" smtClean="0">
              <a:solidFill>
                <a:schemeClr val="bg1"/>
              </a:solidFill>
              <a:latin typeface="Arial" charset="0"/>
              <a:ea typeface="Arial" charset="0"/>
              <a:cs typeface="Arial" charset="0"/>
            </a:endParaRPr>
          </a:p>
          <a:p>
            <a:pPr>
              <a:lnSpc>
                <a:spcPct val="90000"/>
              </a:lnSpc>
            </a:pPr>
            <a:r>
              <a:rPr lang="en-US" sz="4800" dirty="0">
                <a:solidFill>
                  <a:schemeClr val="bg1"/>
                </a:solidFill>
              </a:rPr>
              <a:t>Openly </a:t>
            </a:r>
            <a:r>
              <a:rPr lang="en-US" sz="4800" dirty="0" smtClean="0">
                <a:solidFill>
                  <a:schemeClr val="bg1"/>
                </a:solidFill>
              </a:rPr>
              <a:t>Licensed Resources</a:t>
            </a:r>
            <a:endParaRPr lang="en-US" sz="4800" dirty="0">
              <a:solidFill>
                <a:schemeClr val="bg1"/>
              </a:solidFill>
            </a:endParaRPr>
          </a:p>
          <a:p>
            <a:pPr>
              <a:lnSpc>
                <a:spcPct val="90000"/>
              </a:lnSpc>
            </a:pPr>
            <a:r>
              <a:rPr lang="en-US" sz="4800" dirty="0">
                <a:solidFill>
                  <a:schemeClr val="bg1"/>
                </a:solidFill>
              </a:rPr>
              <a:t>Public Domain Resources</a:t>
            </a:r>
            <a:endParaRPr lang="en-US" sz="48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671749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810497"/>
            <a:ext cx="7175500" cy="5238750"/>
          </a:xfrm>
          <a:prstGeom prst="rect">
            <a:avLst/>
          </a:prstGeom>
        </p:spPr>
      </p:pic>
      <p:sp>
        <p:nvSpPr>
          <p:cNvPr id="4" name="TextBox 3"/>
          <p:cNvSpPr txBox="1"/>
          <p:nvPr/>
        </p:nvSpPr>
        <p:spPr>
          <a:xfrm>
            <a:off x="4483100" y="810497"/>
            <a:ext cx="4140986" cy="400110"/>
          </a:xfrm>
          <a:prstGeom prst="rect">
            <a:avLst/>
          </a:prstGeom>
          <a:solidFill>
            <a:schemeClr val="accent6">
              <a:lumMod val="20000"/>
              <a:lumOff val="80000"/>
            </a:schemeClr>
          </a:solidFill>
        </p:spPr>
        <p:txBody>
          <a:bodyPr wrap="square" rtlCol="0">
            <a:spAutoFit/>
          </a:bodyPr>
          <a:lstStyle/>
          <a:p>
            <a:pPr algn="ctr"/>
            <a:r>
              <a:rPr lang="en-US" sz="2000" b="1" dirty="0" err="1" smtClean="0"/>
              <a:t>google.com</a:t>
            </a:r>
            <a:r>
              <a:rPr lang="en-US" sz="2000" b="1" dirty="0" smtClean="0"/>
              <a:t>/</a:t>
            </a:r>
            <a:r>
              <a:rPr lang="en-US" sz="2000" b="1" dirty="0" err="1" smtClean="0"/>
              <a:t>advanced_image_search</a:t>
            </a:r>
            <a:endParaRPr lang="en-US" sz="2000" b="1" dirty="0"/>
          </a:p>
        </p:txBody>
      </p:sp>
      <p:sp>
        <p:nvSpPr>
          <p:cNvPr id="5"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Search engine</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26577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Curriculum</a:t>
            </a:r>
            <a:endParaRPr lang="en-US" sz="2800" b="1" dirty="0">
              <a:solidFill>
                <a:srgbClr val="1C9FDC"/>
              </a:solidFill>
              <a:latin typeface="Arial"/>
              <a:cs typeface="Arial"/>
            </a:endParaRPr>
          </a:p>
        </p:txBody>
      </p:sp>
      <p:sp>
        <p:nvSpPr>
          <p:cNvPr id="3" name="Title 1"/>
          <p:cNvSpPr txBox="1">
            <a:spLocks/>
          </p:cNvSpPr>
          <p:nvPr/>
        </p:nvSpPr>
        <p:spPr>
          <a:xfrm>
            <a:off x="254000" y="1244600"/>
            <a:ext cx="8470901" cy="42418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pPr marL="457200" indent="-457200" algn="l">
              <a:buFont typeface="Wingdings" charset="2"/>
              <a:buChar char="q"/>
            </a:pPr>
            <a:r>
              <a:rPr lang="en-US" sz="2000" dirty="0">
                <a:solidFill>
                  <a:srgbClr val="00B0F0"/>
                </a:solidFill>
                <a:latin typeface="Arial" charset="0"/>
                <a:ea typeface="Arial" charset="0"/>
                <a:cs typeface="Arial" charset="0"/>
              </a:rPr>
              <a:t>The </a:t>
            </a:r>
            <a:r>
              <a:rPr lang="en-US" sz="2000" dirty="0" smtClean="0">
                <a:solidFill>
                  <a:srgbClr val="00B0F0"/>
                </a:solidFill>
                <a:latin typeface="Arial" charset="0"/>
                <a:ea typeface="Arial" charset="0"/>
                <a:cs typeface="Arial" charset="0"/>
              </a:rPr>
              <a:t>differences </a:t>
            </a:r>
            <a:r>
              <a:rPr lang="en-US" sz="2000" dirty="0">
                <a:solidFill>
                  <a:srgbClr val="00B0F0"/>
                </a:solidFill>
                <a:latin typeface="Arial" charset="0"/>
                <a:ea typeface="Arial" charset="0"/>
                <a:cs typeface="Arial" charset="0"/>
              </a:rPr>
              <a:t>between citation and </a:t>
            </a:r>
            <a:r>
              <a:rPr lang="en-US" sz="2000" dirty="0" smtClean="0">
                <a:solidFill>
                  <a:srgbClr val="00B0F0"/>
                </a:solidFill>
                <a:latin typeface="Arial" charset="0"/>
                <a:ea typeface="Arial" charset="0"/>
                <a:cs typeface="Arial" charset="0"/>
              </a:rPr>
              <a:t>attribution</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The importance of using openly licensed/public domain resources, or original </a:t>
            </a:r>
            <a:r>
              <a:rPr lang="en-US" sz="2000" dirty="0" smtClean="0">
                <a:solidFill>
                  <a:srgbClr val="00B0F0"/>
                </a:solidFill>
                <a:latin typeface="Arial" charset="0"/>
                <a:ea typeface="Arial" charset="0"/>
                <a:cs typeface="Arial" charset="0"/>
              </a:rPr>
              <a:t>creations</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Where to find openly licensed/public domain </a:t>
            </a:r>
            <a:r>
              <a:rPr lang="en-US" sz="2000" dirty="0" smtClean="0">
                <a:solidFill>
                  <a:srgbClr val="00B0F0"/>
                </a:solidFill>
                <a:latin typeface="Arial" charset="0"/>
                <a:ea typeface="Arial" charset="0"/>
                <a:cs typeface="Arial" charset="0"/>
              </a:rPr>
              <a:t>resources</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Tables: a special </a:t>
            </a:r>
            <a:r>
              <a:rPr lang="en-US" sz="2000" dirty="0" smtClean="0">
                <a:solidFill>
                  <a:srgbClr val="00B0F0"/>
                </a:solidFill>
                <a:latin typeface="Arial" charset="0"/>
                <a:ea typeface="Arial" charset="0"/>
                <a:cs typeface="Arial" charset="0"/>
              </a:rPr>
              <a:t>case</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Attribution statements: best </a:t>
            </a:r>
            <a:r>
              <a:rPr lang="en-US" sz="2000" dirty="0" smtClean="0">
                <a:solidFill>
                  <a:srgbClr val="00B0F0"/>
                </a:solidFill>
                <a:latin typeface="Arial" charset="0"/>
                <a:ea typeface="Arial" charset="0"/>
                <a:cs typeface="Arial" charset="0"/>
              </a:rPr>
              <a:t>practices</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How to cite an open </a:t>
            </a:r>
            <a:r>
              <a:rPr lang="en-US" sz="2000" dirty="0" smtClean="0">
                <a:solidFill>
                  <a:srgbClr val="00B0F0"/>
                </a:solidFill>
                <a:latin typeface="Arial" charset="0"/>
                <a:ea typeface="Arial" charset="0"/>
                <a:cs typeface="Arial" charset="0"/>
              </a:rPr>
              <a:t>textbook</a:t>
            </a:r>
          </a:p>
          <a:p>
            <a:pPr algn="l"/>
            <a:endParaRPr lang="en-US" sz="1800" dirty="0" smtClean="0">
              <a:latin typeface="Arial"/>
              <a:cs typeface="Arial"/>
            </a:endParaRPr>
          </a:p>
          <a:p>
            <a:pPr algn="l">
              <a:lnSpc>
                <a:spcPct val="70000"/>
              </a:lnSpc>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2987832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Directory</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49" y="818472"/>
            <a:ext cx="7086600" cy="5137636"/>
          </a:xfrm>
          <a:prstGeom prst="rect">
            <a:avLst/>
          </a:prstGeom>
        </p:spPr>
      </p:pic>
      <p:sp>
        <p:nvSpPr>
          <p:cNvPr id="4" name="TextBox 3"/>
          <p:cNvSpPr txBox="1"/>
          <p:nvPr/>
        </p:nvSpPr>
        <p:spPr>
          <a:xfrm>
            <a:off x="2514600" y="4737100"/>
            <a:ext cx="5906286" cy="400110"/>
          </a:xfrm>
          <a:prstGeom prst="rect">
            <a:avLst/>
          </a:prstGeom>
          <a:solidFill>
            <a:schemeClr val="accent6">
              <a:lumMod val="20000"/>
              <a:lumOff val="80000"/>
            </a:schemeClr>
          </a:solidFill>
        </p:spPr>
        <p:txBody>
          <a:bodyPr wrap="square" rtlCol="0">
            <a:spAutoFit/>
          </a:bodyPr>
          <a:lstStyle/>
          <a:p>
            <a:pPr algn="ctr"/>
            <a:r>
              <a:rPr lang="en-US" sz="2000" b="1" dirty="0" err="1" smtClean="0"/>
              <a:t>wiki.creativecommons.org</a:t>
            </a:r>
            <a:r>
              <a:rPr lang="en-US" sz="2000" b="1" dirty="0" smtClean="0"/>
              <a:t>/wiki/</a:t>
            </a:r>
            <a:r>
              <a:rPr lang="en-US" sz="2000" b="1" dirty="0" err="1" smtClean="0"/>
              <a:t>Content_Directories</a:t>
            </a:r>
            <a:endParaRPr lang="en-US" sz="2000" b="1" dirty="0"/>
          </a:p>
        </p:txBody>
      </p:sp>
    </p:spTree>
    <p:extLst>
      <p:ext uri="{BB962C8B-B14F-4D97-AF65-F5344CB8AC3E}">
        <p14:creationId xmlns:p14="http://schemas.microsoft.com/office/powerpoint/2010/main" val="1980601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Special collections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884157"/>
            <a:ext cx="6045200" cy="2688188"/>
          </a:xfrm>
          <a:prstGeom prst="rect">
            <a:avLst/>
          </a:prstGeom>
        </p:spPr>
      </p:pic>
      <p:sp>
        <p:nvSpPr>
          <p:cNvPr id="5" name="TextBox 4"/>
          <p:cNvSpPr txBox="1"/>
          <p:nvPr/>
        </p:nvSpPr>
        <p:spPr>
          <a:xfrm>
            <a:off x="6362700" y="1707981"/>
            <a:ext cx="2058186" cy="400110"/>
          </a:xfrm>
          <a:prstGeom prst="rect">
            <a:avLst/>
          </a:prstGeom>
          <a:solidFill>
            <a:schemeClr val="accent6">
              <a:lumMod val="20000"/>
              <a:lumOff val="80000"/>
            </a:schemeClr>
          </a:solidFill>
        </p:spPr>
        <p:txBody>
          <a:bodyPr wrap="square" rtlCol="0">
            <a:spAutoFit/>
          </a:bodyPr>
          <a:lstStyle/>
          <a:p>
            <a:pPr algn="ctr"/>
            <a:r>
              <a:rPr lang="en-US" sz="2000" b="1" dirty="0" err="1" smtClean="0"/>
              <a:t>openglam.org</a:t>
            </a:r>
            <a:endParaRPr lang="en-US" sz="20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400" y="3332024"/>
            <a:ext cx="5093486" cy="2755141"/>
          </a:xfrm>
          <a:prstGeom prst="rect">
            <a:avLst/>
          </a:prstGeom>
        </p:spPr>
      </p:pic>
      <p:sp>
        <p:nvSpPr>
          <p:cNvPr id="7" name="TextBox 6"/>
          <p:cNvSpPr txBox="1"/>
          <p:nvPr/>
        </p:nvSpPr>
        <p:spPr>
          <a:xfrm>
            <a:off x="463550" y="4429645"/>
            <a:ext cx="2489200" cy="400110"/>
          </a:xfrm>
          <a:prstGeom prst="rect">
            <a:avLst/>
          </a:prstGeom>
          <a:solidFill>
            <a:schemeClr val="accent6">
              <a:lumMod val="20000"/>
              <a:lumOff val="80000"/>
            </a:schemeClr>
          </a:solidFill>
        </p:spPr>
        <p:txBody>
          <a:bodyPr wrap="square" rtlCol="0">
            <a:spAutoFit/>
          </a:bodyPr>
          <a:lstStyle/>
          <a:p>
            <a:pPr algn="ctr"/>
            <a:r>
              <a:rPr lang="en-US" sz="2000" b="1" dirty="0" err="1" smtClean="0"/>
              <a:t>openstreetmap.org</a:t>
            </a:r>
            <a:endParaRPr lang="en-US" sz="2000" b="1" dirty="0"/>
          </a:p>
        </p:txBody>
      </p:sp>
    </p:spTree>
    <p:extLst>
      <p:ext uri="{BB962C8B-B14F-4D97-AF65-F5344CB8AC3E}">
        <p14:creationId xmlns:p14="http://schemas.microsoft.com/office/powerpoint/2010/main" val="565319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General collections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6" y="859663"/>
            <a:ext cx="4836164" cy="3012834"/>
          </a:xfrm>
          <a:prstGeom prst="rect">
            <a:avLst/>
          </a:prstGeom>
        </p:spPr>
      </p:pic>
      <p:sp>
        <p:nvSpPr>
          <p:cNvPr id="4" name="TextBox 3"/>
          <p:cNvSpPr txBox="1"/>
          <p:nvPr/>
        </p:nvSpPr>
        <p:spPr>
          <a:xfrm>
            <a:off x="5346700" y="2119120"/>
            <a:ext cx="2844800" cy="400110"/>
          </a:xfrm>
          <a:prstGeom prst="rect">
            <a:avLst/>
          </a:prstGeom>
          <a:solidFill>
            <a:schemeClr val="accent6">
              <a:lumMod val="20000"/>
              <a:lumOff val="80000"/>
            </a:schemeClr>
          </a:solidFill>
        </p:spPr>
        <p:txBody>
          <a:bodyPr wrap="square" rtlCol="0">
            <a:spAutoFit/>
          </a:bodyPr>
          <a:lstStyle/>
          <a:p>
            <a:pPr algn="ctr"/>
            <a:r>
              <a:rPr lang="en-US" sz="2000" b="1" dirty="0" err="1" smtClean="0"/>
              <a:t>commons.wikimedia.org</a:t>
            </a:r>
            <a:endParaRPr lang="en-US" sz="20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500" y="3974052"/>
            <a:ext cx="6898636" cy="2220889"/>
          </a:xfrm>
          <a:prstGeom prst="rect">
            <a:avLst/>
          </a:prstGeom>
        </p:spPr>
      </p:pic>
      <p:sp>
        <p:nvSpPr>
          <p:cNvPr id="6" name="TextBox 5"/>
          <p:cNvSpPr txBox="1"/>
          <p:nvPr/>
        </p:nvSpPr>
        <p:spPr>
          <a:xfrm>
            <a:off x="78736" y="4919094"/>
            <a:ext cx="1521464" cy="400110"/>
          </a:xfrm>
          <a:prstGeom prst="rect">
            <a:avLst/>
          </a:prstGeom>
          <a:solidFill>
            <a:schemeClr val="accent6">
              <a:lumMod val="20000"/>
              <a:lumOff val="80000"/>
            </a:schemeClr>
          </a:solidFill>
        </p:spPr>
        <p:txBody>
          <a:bodyPr wrap="square" rtlCol="0">
            <a:spAutoFit/>
          </a:bodyPr>
          <a:lstStyle/>
          <a:p>
            <a:pPr algn="ctr"/>
            <a:r>
              <a:rPr lang="en-US" sz="2000" b="1" smtClean="0"/>
              <a:t>pixabay.com</a:t>
            </a:r>
            <a:endParaRPr lang="en-US" sz="2000" b="1" dirty="0"/>
          </a:p>
        </p:txBody>
      </p:sp>
    </p:spTree>
    <p:extLst>
      <p:ext uri="{BB962C8B-B14F-4D97-AF65-F5344CB8AC3E}">
        <p14:creationId xmlns:p14="http://schemas.microsoft.com/office/powerpoint/2010/main" val="63578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Government resources: Canada</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9" y="1799501"/>
            <a:ext cx="8699500" cy="4141936"/>
          </a:xfrm>
          <a:prstGeom prst="rect">
            <a:avLst/>
          </a:prstGeom>
        </p:spPr>
      </p:pic>
      <p:sp>
        <p:nvSpPr>
          <p:cNvPr id="4" name="TextBox 3"/>
          <p:cNvSpPr txBox="1"/>
          <p:nvPr/>
        </p:nvSpPr>
        <p:spPr>
          <a:xfrm>
            <a:off x="3276600" y="1247745"/>
            <a:ext cx="1801999" cy="400110"/>
          </a:xfrm>
          <a:prstGeom prst="rect">
            <a:avLst/>
          </a:prstGeom>
          <a:solidFill>
            <a:schemeClr val="accent6">
              <a:lumMod val="20000"/>
              <a:lumOff val="80000"/>
            </a:schemeClr>
          </a:solidFill>
        </p:spPr>
        <p:txBody>
          <a:bodyPr wrap="square" rtlCol="0">
            <a:spAutoFit/>
          </a:bodyPr>
          <a:lstStyle/>
          <a:p>
            <a:pPr algn="ctr"/>
            <a:r>
              <a:rPr lang="en-US" sz="2000" b="1" smtClean="0"/>
              <a:t>statcan.gc.ca</a:t>
            </a:r>
            <a:endParaRPr lang="en-US" sz="2000" b="1" dirty="0"/>
          </a:p>
        </p:txBody>
      </p:sp>
    </p:spTree>
    <p:extLst>
      <p:ext uri="{BB962C8B-B14F-4D97-AF65-F5344CB8AC3E}">
        <p14:creationId xmlns:p14="http://schemas.microsoft.com/office/powerpoint/2010/main" val="435969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Government resources: U.S.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0"/>
            <a:ext cx="9144000" cy="3535526"/>
          </a:xfrm>
          <a:prstGeom prst="rect">
            <a:avLst/>
          </a:prstGeom>
        </p:spPr>
      </p:pic>
      <p:sp>
        <p:nvSpPr>
          <p:cNvPr id="4" name="TextBox 3"/>
          <p:cNvSpPr txBox="1"/>
          <p:nvPr/>
        </p:nvSpPr>
        <p:spPr>
          <a:xfrm>
            <a:off x="7010400" y="3418763"/>
            <a:ext cx="1257300" cy="400110"/>
          </a:xfrm>
          <a:prstGeom prst="rect">
            <a:avLst/>
          </a:prstGeom>
          <a:solidFill>
            <a:schemeClr val="accent6">
              <a:lumMod val="20000"/>
              <a:lumOff val="80000"/>
            </a:schemeClr>
          </a:solidFill>
        </p:spPr>
        <p:txBody>
          <a:bodyPr wrap="square" rtlCol="0">
            <a:spAutoFit/>
          </a:bodyPr>
          <a:lstStyle/>
          <a:p>
            <a:pPr algn="ctr"/>
            <a:r>
              <a:rPr lang="en-US" sz="2000" b="1" smtClean="0"/>
              <a:t>nasa.gov</a:t>
            </a:r>
            <a:endParaRPr lang="en-US" sz="2000" b="1" dirty="0"/>
          </a:p>
        </p:txBody>
      </p:sp>
    </p:spTree>
    <p:extLst>
      <p:ext uri="{BB962C8B-B14F-4D97-AF65-F5344CB8AC3E}">
        <p14:creationId xmlns:p14="http://schemas.microsoft.com/office/powerpoint/2010/main" val="628581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And more</a:t>
            </a:r>
            <a:r>
              <a:rPr lang="mr-IN" sz="2800" b="1" dirty="0" smtClean="0">
                <a:solidFill>
                  <a:srgbClr val="1C9FDC"/>
                </a:solidFill>
                <a:latin typeface="Arial"/>
                <a:cs typeface="Arial"/>
              </a:rPr>
              <a:t>…</a:t>
            </a:r>
            <a:endParaRPr lang="en-US" sz="2800" b="1" dirty="0">
              <a:solidFill>
                <a:srgbClr val="1C9FDC"/>
              </a:solidFill>
              <a:latin typeface="Arial"/>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284" y="977900"/>
            <a:ext cx="1855232" cy="2400300"/>
          </a:xfrm>
          <a:prstGeom prst="rect">
            <a:avLst/>
          </a:prstGeom>
        </p:spPr>
      </p:pic>
      <p:sp>
        <p:nvSpPr>
          <p:cNvPr id="5" name="TextBox 4"/>
          <p:cNvSpPr txBox="1"/>
          <p:nvPr/>
        </p:nvSpPr>
        <p:spPr>
          <a:xfrm>
            <a:off x="139700" y="4553619"/>
            <a:ext cx="3568700" cy="400110"/>
          </a:xfrm>
          <a:prstGeom prst="rect">
            <a:avLst/>
          </a:prstGeom>
          <a:solidFill>
            <a:schemeClr val="accent6">
              <a:lumMod val="20000"/>
              <a:lumOff val="80000"/>
            </a:schemeClr>
          </a:solidFill>
        </p:spPr>
        <p:txBody>
          <a:bodyPr wrap="square" rtlCol="0">
            <a:spAutoFit/>
          </a:bodyPr>
          <a:lstStyle/>
          <a:p>
            <a:pPr algn="ctr"/>
            <a:r>
              <a:rPr lang="en-US" sz="2000" b="1" dirty="0" err="1" smtClean="0"/>
              <a:t>opentextbc.ca</a:t>
            </a:r>
            <a:r>
              <a:rPr lang="en-US" sz="2000" b="1" dirty="0" smtClean="0"/>
              <a:t>/</a:t>
            </a:r>
            <a:r>
              <a:rPr lang="en-US" sz="2000" b="1" dirty="0" err="1" smtClean="0"/>
              <a:t>selfpublishguide</a:t>
            </a:r>
            <a:endParaRPr lang="en-US" sz="20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363" y="2058391"/>
            <a:ext cx="4593523" cy="3779710"/>
          </a:xfrm>
          <a:prstGeom prst="rect">
            <a:avLst/>
          </a:prstGeom>
        </p:spPr>
      </p:pic>
    </p:spTree>
    <p:extLst>
      <p:ext uri="{BB962C8B-B14F-4D97-AF65-F5344CB8AC3E}">
        <p14:creationId xmlns:p14="http://schemas.microsoft.com/office/powerpoint/2010/main" val="792926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4</a:t>
            </a:r>
            <a:endParaRPr lang="en-US" sz="3200" b="1" dirty="0" smtClean="0">
              <a:solidFill>
                <a:schemeClr val="bg1"/>
              </a:solidFill>
              <a:latin typeface="Arial"/>
              <a:cs typeface="Arial"/>
            </a:endParaRPr>
          </a:p>
          <a:p>
            <a:pPr>
              <a:lnSpc>
                <a:spcPct val="90000"/>
              </a:lnSpc>
            </a:pPr>
            <a:endParaRPr lang="en-US" sz="4000" dirty="0" smtClean="0">
              <a:solidFill>
                <a:schemeClr val="bg1"/>
              </a:solidFill>
              <a:latin typeface="Arial"/>
              <a:cs typeface="Arial"/>
            </a:endParaRPr>
          </a:p>
          <a:p>
            <a:pPr>
              <a:lnSpc>
                <a:spcPct val="90000"/>
              </a:lnSpc>
            </a:pPr>
            <a:r>
              <a:rPr lang="en-US" sz="4000" dirty="0" smtClean="0">
                <a:solidFill>
                  <a:schemeClr val="bg1"/>
                </a:solidFill>
                <a:latin typeface="Arial" charset="0"/>
                <a:ea typeface="Arial" charset="0"/>
                <a:cs typeface="Arial" charset="0"/>
              </a:rPr>
              <a:t>Tables</a:t>
            </a:r>
            <a:r>
              <a:rPr lang="en-US" sz="4000" dirty="0">
                <a:solidFill>
                  <a:schemeClr val="bg1"/>
                </a:solidFill>
                <a:latin typeface="Arial" charset="0"/>
                <a:ea typeface="Arial" charset="0"/>
                <a:cs typeface="Arial" charset="0"/>
              </a:rPr>
              <a:t>: </a:t>
            </a:r>
            <a:endParaRPr lang="en-US" sz="4000" dirty="0" smtClean="0">
              <a:solidFill>
                <a:schemeClr val="bg1"/>
              </a:solidFill>
              <a:latin typeface="Arial" charset="0"/>
              <a:ea typeface="Arial" charset="0"/>
              <a:cs typeface="Arial" charset="0"/>
            </a:endParaRPr>
          </a:p>
          <a:p>
            <a:pPr>
              <a:lnSpc>
                <a:spcPct val="90000"/>
              </a:lnSpc>
            </a:pPr>
            <a:r>
              <a:rPr lang="en-US" sz="4800" dirty="0">
                <a:solidFill>
                  <a:schemeClr val="bg1"/>
                </a:solidFill>
                <a:latin typeface="Arial" charset="0"/>
                <a:ea typeface="Arial" charset="0"/>
                <a:cs typeface="Arial" charset="0"/>
              </a:rPr>
              <a:t>A</a:t>
            </a:r>
            <a:r>
              <a:rPr lang="en-US" sz="4800" dirty="0" smtClean="0">
                <a:solidFill>
                  <a:schemeClr val="bg1"/>
                </a:solidFill>
                <a:latin typeface="Arial" charset="0"/>
                <a:ea typeface="Arial" charset="0"/>
                <a:cs typeface="Arial" charset="0"/>
              </a:rPr>
              <a:t> Special Case</a:t>
            </a:r>
            <a:endParaRPr lang="en-US" sz="4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47327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Where are all the openly licensed tables?</a:t>
            </a:r>
            <a:endParaRPr lang="en-US" sz="2800" b="1" dirty="0">
              <a:solidFill>
                <a:srgbClr val="1C9FDC"/>
              </a:soli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323179735"/>
              </p:ext>
            </p:extLst>
          </p:nvPr>
        </p:nvGraphicFramePr>
        <p:xfrm>
          <a:off x="1198749" y="1231904"/>
          <a:ext cx="6400800" cy="4142736"/>
        </p:xfrm>
        <a:graphic>
          <a:graphicData uri="http://schemas.openxmlformats.org/drawingml/2006/table">
            <a:tbl>
              <a:tblPr firstRow="1" bandRow="1">
                <a:tableStyleId>{69C7853C-536D-4A76-A0AE-DD22124D55A5}</a:tableStyleId>
              </a:tblPr>
              <a:tblGrid>
                <a:gridCol w="1600200"/>
                <a:gridCol w="1600200"/>
                <a:gridCol w="1333500"/>
                <a:gridCol w="1866900"/>
              </a:tblGrid>
              <a:tr h="571496">
                <a:tc>
                  <a:txBody>
                    <a:bodyPr/>
                    <a:lstStyle/>
                    <a:p>
                      <a:pPr algn="l"/>
                      <a:r>
                        <a:rPr lang="en-US" dirty="0" smtClean="0"/>
                        <a:t>DESSERTS</a:t>
                      </a:r>
                      <a:endParaRPr lang="en-US" dirty="0"/>
                    </a:p>
                  </a:txBody>
                  <a:tcPr>
                    <a:solidFill>
                      <a:schemeClr val="accent6">
                        <a:lumMod val="75000"/>
                      </a:schemeClr>
                    </a:solidFill>
                  </a:tcPr>
                </a:tc>
                <a:tc>
                  <a:txBody>
                    <a:bodyPr/>
                    <a:lstStyle/>
                    <a:p>
                      <a:pPr algn="l"/>
                      <a:r>
                        <a:rPr lang="en-US" dirty="0" smtClean="0">
                          <a:latin typeface="Comic Sans MS" charset="0"/>
                          <a:ea typeface="Comic Sans MS" charset="0"/>
                          <a:cs typeface="Comic Sans MS" charset="0"/>
                        </a:rPr>
                        <a:t>Ice Cream</a:t>
                      </a:r>
                      <a:endParaRPr lang="en-US" dirty="0">
                        <a:latin typeface="Comic Sans MS" charset="0"/>
                        <a:ea typeface="Comic Sans MS" charset="0"/>
                        <a:cs typeface="Comic Sans MS"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lt1"/>
                          </a:solidFill>
                          <a:latin typeface="Comic Sans MS" charset="0"/>
                          <a:ea typeface="Comic Sans MS" charset="0"/>
                          <a:cs typeface="Comic Sans MS" charset="0"/>
                        </a:rPr>
                        <a:t>C</a:t>
                      </a:r>
                      <a:r>
                        <a:rPr lang="en-US" dirty="0" smtClean="0">
                          <a:latin typeface="Comic Sans MS" charset="0"/>
                          <a:ea typeface="Comic Sans MS" charset="0"/>
                          <a:cs typeface="Comic Sans MS" charset="0"/>
                        </a:rPr>
                        <a:t>ake</a:t>
                      </a:r>
                    </a:p>
                    <a:p>
                      <a:endParaRPr lang="en-US" dirty="0">
                        <a:solidFill>
                          <a:schemeClr val="bg1"/>
                        </a:solidFill>
                      </a:endParaRPr>
                    </a:p>
                  </a:txBody>
                  <a:tcPr>
                    <a:solidFill>
                      <a:schemeClr val="accent6">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omic Sans MS" charset="0"/>
                          <a:ea typeface="Comic Sans MS" charset="0"/>
                          <a:cs typeface="Comic Sans MS" charset="0"/>
                        </a:rPr>
                        <a:t>Toppings</a:t>
                      </a:r>
                    </a:p>
                    <a:p>
                      <a:endParaRPr lang="en-US" dirty="0"/>
                    </a:p>
                  </a:txBody>
                  <a:tcPr/>
                </a:tc>
              </a:tr>
              <a:tr h="389184">
                <a:tc>
                  <a:txBody>
                    <a:bodyPr/>
                    <a:lstStyle/>
                    <a:p>
                      <a:pPr algn="l"/>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1</a:t>
                      </a:r>
                      <a:endParaRPr lang="en-US" b="1" dirty="0">
                        <a:solidFill>
                          <a:schemeClr val="bg1"/>
                        </a:solidFill>
                        <a:latin typeface="Comic Sans MS" charset="0"/>
                        <a:ea typeface="Comic Sans MS" charset="0"/>
                        <a:cs typeface="Comic Sans MS" charset="0"/>
                      </a:endParaRPr>
                    </a:p>
                  </a:txBody>
                  <a:tcPr>
                    <a:solidFill>
                      <a:srgbClr val="FFC000"/>
                    </a:solidFill>
                  </a:tcPr>
                </a:tc>
                <a:tc>
                  <a:txBody>
                    <a:bodyPr/>
                    <a:lstStyle/>
                    <a:p>
                      <a:r>
                        <a:rPr lang="en-US" dirty="0" smtClean="0"/>
                        <a:t>chocolate</a:t>
                      </a:r>
                      <a:endParaRPr lang="en-US" dirty="0"/>
                    </a:p>
                  </a:txBody>
                  <a:tcPr/>
                </a:tc>
                <a:tc>
                  <a:txBody>
                    <a:bodyPr/>
                    <a:lstStyle/>
                    <a:p>
                      <a:r>
                        <a:rPr lang="en-US" dirty="0" smtClean="0"/>
                        <a:t>marble</a:t>
                      </a:r>
                      <a:endParaRPr lang="en-US" dirty="0"/>
                    </a:p>
                  </a:txBody>
                  <a:tcPr>
                    <a:solidFill>
                      <a:srgbClr val="FFC000"/>
                    </a:solidFill>
                  </a:tcPr>
                </a:tc>
                <a:tc>
                  <a:txBody>
                    <a:bodyPr/>
                    <a:lstStyle/>
                    <a:p>
                      <a:r>
                        <a:rPr lang="en-US" dirty="0" smtClean="0"/>
                        <a:t>whipped cream</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2</a:t>
                      </a:r>
                      <a:endParaRPr lang="en-US" b="1" dirty="0" smtClean="0">
                        <a:solidFill>
                          <a:srgbClr val="FF0000"/>
                        </a:solidFill>
                        <a:latin typeface="Comic Sans MS" charset="0"/>
                        <a:ea typeface="Comic Sans MS" charset="0"/>
                        <a:cs typeface="Comic Sans MS" charset="0"/>
                      </a:endParaRPr>
                    </a:p>
                  </a:txBody>
                  <a:tcPr>
                    <a:lnB w="12700" cap="flat" cmpd="sng" algn="ctr">
                      <a:solidFill>
                        <a:schemeClr val="bg1">
                          <a:lumMod val="95000"/>
                        </a:schemeClr>
                      </a:solidFill>
                      <a:prstDash val="solid"/>
                      <a:round/>
                      <a:headEnd type="none" w="med" len="med"/>
                      <a:tailEnd type="none" w="med" len="med"/>
                    </a:lnB>
                    <a:solidFill>
                      <a:schemeClr val="accent6">
                        <a:lumMod val="20000"/>
                        <a:lumOff val="80000"/>
                      </a:schemeClr>
                    </a:solidFill>
                  </a:tcPr>
                </a:tc>
                <a:tc>
                  <a:txBody>
                    <a:bodyPr/>
                    <a:lstStyle/>
                    <a:p>
                      <a:r>
                        <a:rPr lang="en-US" dirty="0" smtClean="0"/>
                        <a:t>strawberry</a:t>
                      </a:r>
                      <a:endParaRPr lang="en-US" dirty="0"/>
                    </a:p>
                  </a:txBody>
                  <a:tcPr/>
                </a:tc>
                <a:tc>
                  <a:txBody>
                    <a:bodyPr/>
                    <a:lstStyle/>
                    <a:p>
                      <a:r>
                        <a:rPr lang="en-US" dirty="0" smtClean="0"/>
                        <a:t>pound</a:t>
                      </a:r>
                      <a:endParaRPr lang="en-US" dirty="0"/>
                    </a:p>
                  </a:txBody>
                  <a:tcPr>
                    <a:solidFill>
                      <a:schemeClr val="accent6">
                        <a:lumMod val="20000"/>
                        <a:lumOff val="80000"/>
                      </a:schemeClr>
                    </a:solidFill>
                  </a:tcPr>
                </a:tc>
                <a:tc>
                  <a:txBody>
                    <a:bodyPr/>
                    <a:lstStyle/>
                    <a:p>
                      <a:r>
                        <a:rPr lang="en-US" dirty="0" smtClean="0"/>
                        <a:t>nuts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3</a:t>
                      </a:r>
                      <a:endParaRPr lang="en-US" b="1" dirty="0" smtClean="0">
                        <a:solidFill>
                          <a:schemeClr val="bg1"/>
                        </a:solidFill>
                        <a:latin typeface="Comic Sans MS" charset="0"/>
                        <a:ea typeface="Comic Sans MS" charset="0"/>
                        <a:cs typeface="Comic Sans MS" charset="0"/>
                      </a:endParaRPr>
                    </a:p>
                  </a:txBody>
                  <a:tcPr>
                    <a:lnT w="12700" cap="flat" cmpd="sng" algn="ctr">
                      <a:solidFill>
                        <a:schemeClr val="bg1">
                          <a:lumMod val="95000"/>
                        </a:schemeClr>
                      </a:solidFill>
                      <a:prstDash val="solid"/>
                      <a:round/>
                      <a:headEnd type="none" w="med" len="med"/>
                      <a:tailEnd type="none" w="med" len="med"/>
                    </a:lnT>
                    <a:solidFill>
                      <a:srgbClr val="FFC000"/>
                    </a:solidFill>
                  </a:tcPr>
                </a:tc>
                <a:tc>
                  <a:txBody>
                    <a:bodyPr/>
                    <a:lstStyle/>
                    <a:p>
                      <a:r>
                        <a:rPr lang="en-US" dirty="0" smtClean="0"/>
                        <a:t>vanilla</a:t>
                      </a:r>
                      <a:endParaRPr lang="en-US" dirty="0"/>
                    </a:p>
                  </a:txBody>
                  <a:tcPr/>
                </a:tc>
                <a:tc>
                  <a:txBody>
                    <a:bodyPr/>
                    <a:lstStyle/>
                    <a:p>
                      <a:r>
                        <a:rPr lang="en-US" dirty="0" smtClean="0"/>
                        <a:t>lemon</a:t>
                      </a:r>
                      <a:endParaRPr lang="en-US" dirty="0"/>
                    </a:p>
                  </a:txBody>
                  <a:tcPr>
                    <a:solidFill>
                      <a:srgbClr val="FFC000"/>
                    </a:solidFill>
                  </a:tcPr>
                </a:tc>
                <a:tc>
                  <a:txBody>
                    <a:bodyPr/>
                    <a:lstStyle/>
                    <a:p>
                      <a:r>
                        <a:rPr lang="en-US" dirty="0" smtClean="0"/>
                        <a:t>cherries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4</a:t>
                      </a:r>
                      <a:endParaRPr lang="en-US" b="1" dirty="0" smtClean="0">
                        <a:solidFill>
                          <a:srgbClr val="FF0000"/>
                        </a:solidFill>
                        <a:latin typeface="Comic Sans MS" charset="0"/>
                        <a:ea typeface="Comic Sans MS" charset="0"/>
                        <a:cs typeface="Comic Sans MS" charset="0"/>
                      </a:endParaRPr>
                    </a:p>
                  </a:txBody>
                  <a:tcPr>
                    <a:solidFill>
                      <a:schemeClr val="accent6">
                        <a:lumMod val="20000"/>
                        <a:lumOff val="80000"/>
                      </a:schemeClr>
                    </a:solidFill>
                  </a:tcPr>
                </a:tc>
                <a:tc>
                  <a:txBody>
                    <a:bodyPr/>
                    <a:lstStyle/>
                    <a:p>
                      <a:r>
                        <a:rPr lang="en-US" dirty="0" smtClean="0"/>
                        <a:t>licorice</a:t>
                      </a:r>
                      <a:endParaRPr lang="en-US" dirty="0"/>
                    </a:p>
                  </a:txBody>
                  <a:tcPr/>
                </a:tc>
                <a:tc>
                  <a:txBody>
                    <a:bodyPr/>
                    <a:lstStyle/>
                    <a:p>
                      <a:r>
                        <a:rPr lang="en-US" dirty="0" smtClean="0"/>
                        <a:t>chocolate</a:t>
                      </a:r>
                      <a:endParaRPr lang="en-US" dirty="0"/>
                    </a:p>
                  </a:txBody>
                  <a:tcPr>
                    <a:solidFill>
                      <a:schemeClr val="accent6">
                        <a:lumMod val="20000"/>
                        <a:lumOff val="80000"/>
                      </a:schemeClr>
                    </a:solidFill>
                  </a:tcPr>
                </a:tc>
                <a:tc>
                  <a:txBody>
                    <a:bodyPr/>
                    <a:lstStyle/>
                    <a:p>
                      <a:r>
                        <a:rPr lang="en-US" dirty="0" smtClean="0"/>
                        <a:t>gummy bears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5</a:t>
                      </a:r>
                      <a:endParaRPr lang="en-US" b="1" dirty="0" smtClean="0">
                        <a:solidFill>
                          <a:schemeClr val="bg1"/>
                        </a:solidFill>
                        <a:latin typeface="Comic Sans MS" charset="0"/>
                        <a:ea typeface="Comic Sans MS" charset="0"/>
                        <a:cs typeface="Comic Sans MS" charset="0"/>
                      </a:endParaRPr>
                    </a:p>
                  </a:txBody>
                  <a:tcPr>
                    <a:solidFill>
                      <a:srgbClr val="FFC000"/>
                    </a:solidFill>
                  </a:tcPr>
                </a:tc>
                <a:tc>
                  <a:txBody>
                    <a:bodyPr/>
                    <a:lstStyle/>
                    <a:p>
                      <a:r>
                        <a:rPr lang="en-US" dirty="0" smtClean="0"/>
                        <a:t>salted caramel </a:t>
                      </a:r>
                      <a:endParaRPr lang="en-US" dirty="0"/>
                    </a:p>
                  </a:txBody>
                  <a:tcPr/>
                </a:tc>
                <a:tc>
                  <a:txBody>
                    <a:bodyPr/>
                    <a:lstStyle/>
                    <a:p>
                      <a:r>
                        <a:rPr lang="en-US" dirty="0" smtClean="0"/>
                        <a:t>Angel food</a:t>
                      </a:r>
                      <a:endParaRPr lang="en-US" dirty="0"/>
                    </a:p>
                  </a:txBody>
                  <a:tcPr>
                    <a:solidFill>
                      <a:srgbClr val="FFC000"/>
                    </a:solidFill>
                  </a:tcPr>
                </a:tc>
                <a:tc>
                  <a:txBody>
                    <a:bodyPr/>
                    <a:lstStyle/>
                    <a:p>
                      <a:r>
                        <a:rPr lang="en-US" dirty="0" smtClean="0"/>
                        <a:t>mixed</a:t>
                      </a:r>
                      <a:r>
                        <a:rPr lang="en-US" baseline="0" dirty="0" smtClean="0"/>
                        <a:t> </a:t>
                      </a:r>
                      <a:r>
                        <a:rPr lang="en-US" dirty="0" smtClean="0"/>
                        <a:t>berries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6</a:t>
                      </a:r>
                      <a:endParaRPr lang="en-US" b="1" dirty="0" smtClean="0">
                        <a:solidFill>
                          <a:srgbClr val="FF0000"/>
                        </a:solidFill>
                        <a:latin typeface="Comic Sans MS" charset="0"/>
                        <a:ea typeface="Comic Sans MS" charset="0"/>
                        <a:cs typeface="Comic Sans MS" charset="0"/>
                      </a:endParaRPr>
                    </a:p>
                  </a:txBody>
                  <a:tcPr>
                    <a:solidFill>
                      <a:schemeClr val="accent6">
                        <a:lumMod val="20000"/>
                        <a:lumOff val="80000"/>
                      </a:schemeClr>
                    </a:solidFill>
                  </a:tcPr>
                </a:tc>
                <a:tc>
                  <a:txBody>
                    <a:bodyPr/>
                    <a:lstStyle/>
                    <a:p>
                      <a:r>
                        <a:rPr lang="en-US" dirty="0" smtClean="0"/>
                        <a:t>butterscotch</a:t>
                      </a:r>
                      <a:endParaRPr lang="en-US" dirty="0"/>
                    </a:p>
                  </a:txBody>
                  <a:tcPr/>
                </a:tc>
                <a:tc>
                  <a:txBody>
                    <a:bodyPr/>
                    <a:lstStyle/>
                    <a:p>
                      <a:r>
                        <a:rPr lang="en-US" dirty="0" smtClean="0"/>
                        <a:t>Devil’s food</a:t>
                      </a:r>
                      <a:endParaRPr lang="en-US" dirty="0"/>
                    </a:p>
                  </a:txBody>
                  <a:tcPr>
                    <a:solidFill>
                      <a:schemeClr val="accent6">
                        <a:lumMod val="20000"/>
                        <a:lumOff val="80000"/>
                      </a:schemeClr>
                    </a:solidFill>
                  </a:tcPr>
                </a:tc>
                <a:tc>
                  <a:txBody>
                    <a:bodyPr/>
                    <a:lstStyle/>
                    <a:p>
                      <a:r>
                        <a:rPr lang="en-US" dirty="0" smtClean="0"/>
                        <a:t>white chocolate</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7</a:t>
                      </a:r>
                      <a:endParaRPr lang="en-US" b="1" dirty="0" smtClean="0">
                        <a:solidFill>
                          <a:schemeClr val="bg1"/>
                        </a:solidFill>
                        <a:latin typeface="Comic Sans MS" charset="0"/>
                        <a:ea typeface="Comic Sans MS" charset="0"/>
                        <a:cs typeface="Comic Sans MS" charset="0"/>
                      </a:endParaRPr>
                    </a:p>
                  </a:txBody>
                  <a:tcPr>
                    <a:solidFill>
                      <a:srgbClr val="FFC000"/>
                    </a:solidFill>
                  </a:tcPr>
                </a:tc>
                <a:tc>
                  <a:txBody>
                    <a:bodyPr/>
                    <a:lstStyle/>
                    <a:p>
                      <a:r>
                        <a:rPr lang="en-US" dirty="0" smtClean="0"/>
                        <a:t>Rocky Road</a:t>
                      </a:r>
                      <a:endParaRPr lang="en-US" dirty="0"/>
                    </a:p>
                  </a:txBody>
                  <a:tcPr/>
                </a:tc>
                <a:tc>
                  <a:txBody>
                    <a:bodyPr/>
                    <a:lstStyle/>
                    <a:p>
                      <a:r>
                        <a:rPr lang="en-US" dirty="0" smtClean="0"/>
                        <a:t>yellow</a:t>
                      </a:r>
                      <a:endParaRPr lang="en-US" dirty="0"/>
                    </a:p>
                  </a:txBody>
                  <a:tcPr>
                    <a:solidFill>
                      <a:srgbClr val="FFC000"/>
                    </a:solidFill>
                  </a:tcPr>
                </a:tc>
                <a:tc>
                  <a:txBody>
                    <a:bodyPr/>
                    <a:lstStyle/>
                    <a:p>
                      <a:r>
                        <a:rPr lang="en-US" dirty="0" smtClean="0"/>
                        <a:t>butterscotch</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8</a:t>
                      </a:r>
                      <a:endParaRPr lang="en-US" b="1" dirty="0" smtClean="0">
                        <a:solidFill>
                          <a:srgbClr val="FF0000"/>
                        </a:solidFill>
                        <a:latin typeface="Comic Sans MS" charset="0"/>
                        <a:ea typeface="Comic Sans MS" charset="0"/>
                        <a:cs typeface="Comic Sans MS" charset="0"/>
                      </a:endParaRPr>
                    </a:p>
                  </a:txBody>
                  <a:tcPr>
                    <a:solidFill>
                      <a:schemeClr val="accent6">
                        <a:lumMod val="20000"/>
                        <a:lumOff val="80000"/>
                      </a:schemeClr>
                    </a:solidFill>
                  </a:tcPr>
                </a:tc>
                <a:tc>
                  <a:txBody>
                    <a:bodyPr/>
                    <a:lstStyle/>
                    <a:p>
                      <a:r>
                        <a:rPr lang="en-US" dirty="0" smtClean="0"/>
                        <a:t>orange</a:t>
                      </a:r>
                      <a:endParaRPr lang="en-US" dirty="0"/>
                    </a:p>
                  </a:txBody>
                  <a:tcPr/>
                </a:tc>
                <a:tc>
                  <a:txBody>
                    <a:bodyPr/>
                    <a:lstStyle/>
                    <a:p>
                      <a:r>
                        <a:rPr lang="en-US" dirty="0" smtClean="0"/>
                        <a:t>vanilla</a:t>
                      </a:r>
                      <a:endParaRPr lang="en-US" dirty="0"/>
                    </a:p>
                  </a:txBody>
                  <a:tcPr>
                    <a:solidFill>
                      <a:schemeClr val="accent6">
                        <a:lumMod val="20000"/>
                        <a:lumOff val="80000"/>
                      </a:schemeClr>
                    </a:solidFill>
                  </a:tcPr>
                </a:tc>
                <a:tc>
                  <a:txBody>
                    <a:bodyPr/>
                    <a:lstStyle/>
                    <a:p>
                      <a:r>
                        <a:rPr lang="en-US" dirty="0" smtClean="0"/>
                        <a:t>sprinkles</a:t>
                      </a:r>
                      <a:endParaRPr lang="en-US" dirty="0"/>
                    </a:p>
                  </a:txBody>
                  <a:tcPr/>
                </a:tc>
              </a:tr>
              <a:tr h="389184">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rial" charset="0"/>
                          <a:ea typeface="Arial" charset="0"/>
                          <a:cs typeface="Arial" charset="0"/>
                        </a:rPr>
                        <a:t>Table 4.2 Dessert options. (Copyright 2017. All rights reserved.)</a:t>
                      </a:r>
                    </a:p>
                  </a:txBody>
                  <a:tcPr>
                    <a:solidFill>
                      <a:schemeClr val="accent6">
                        <a:lumMod val="20000"/>
                        <a:lumOff val="80000"/>
                      </a:schemeClr>
                    </a:solidFill>
                  </a:tcPr>
                </a:tc>
                <a:tc hMerge="1">
                  <a:txBody>
                    <a:bodyPr/>
                    <a:lstStyle/>
                    <a:p>
                      <a:endParaRPr lang="en-US" dirty="0"/>
                    </a:p>
                  </a:txBody>
                  <a:tcPr/>
                </a:tc>
                <a:tc hMerge="1">
                  <a:txBody>
                    <a:bodyPr/>
                    <a:lstStyle/>
                    <a:p>
                      <a:endParaRPr lang="en-US" dirty="0"/>
                    </a:p>
                  </a:txBody>
                  <a:tcPr>
                    <a:solidFill>
                      <a:schemeClr val="accent6">
                        <a:lumMod val="20000"/>
                        <a:lumOff val="80000"/>
                      </a:schemeClr>
                    </a:solidFill>
                  </a:tcPr>
                </a:tc>
                <a:tc hMerge="1">
                  <a:txBody>
                    <a:bodyPr/>
                    <a:lstStyle/>
                    <a:p>
                      <a:endParaRPr lang="en-US" dirty="0"/>
                    </a:p>
                  </a:txBody>
                  <a:tcPr/>
                </a:tc>
              </a:tr>
            </a:tbl>
          </a:graphicData>
        </a:graphic>
      </p:graphicFrame>
    </p:spTree>
    <p:extLst>
      <p:ext uri="{BB962C8B-B14F-4D97-AF65-F5344CB8AC3E}">
        <p14:creationId xmlns:p14="http://schemas.microsoft.com/office/powerpoint/2010/main" val="1498690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There are two parts to a table</a:t>
            </a:r>
            <a:endParaRPr lang="en-US" sz="2800" b="1" dirty="0">
              <a:solidFill>
                <a:srgbClr val="1C9FDC"/>
              </a:soli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120796525"/>
              </p:ext>
            </p:extLst>
          </p:nvPr>
        </p:nvGraphicFramePr>
        <p:xfrm>
          <a:off x="1562100" y="1639441"/>
          <a:ext cx="6096000" cy="1483360"/>
        </p:xfrm>
        <a:graphic>
          <a:graphicData uri="http://schemas.openxmlformats.org/drawingml/2006/table">
            <a:tbl>
              <a:tblPr firstRow="1" bandRow="1">
                <a:tableStyleId>{00A15C55-8517-42AA-B614-E9B94910E393}</a:tableStyleId>
              </a:tblPr>
              <a:tblGrid>
                <a:gridCol w="1524000"/>
                <a:gridCol w="1524000"/>
                <a:gridCol w="1524000"/>
                <a:gridCol w="1524000"/>
              </a:tblGrid>
              <a:tr h="370840">
                <a:tc>
                  <a:txBody>
                    <a:bodyPr/>
                    <a:lstStyle/>
                    <a:p>
                      <a:r>
                        <a:rPr lang="en-US" dirty="0" smtClean="0"/>
                        <a:t>MAIN LABEL</a:t>
                      </a:r>
                      <a:endParaRPr lang="en-US" dirty="0"/>
                    </a:p>
                  </a:txBody>
                  <a:tcPr/>
                </a:tc>
                <a:tc>
                  <a:txBody>
                    <a:bodyPr/>
                    <a:lstStyle/>
                    <a:p>
                      <a:r>
                        <a:rPr lang="en-US" dirty="0" smtClean="0">
                          <a:solidFill>
                            <a:srgbClr val="FFFF00"/>
                          </a:solidFill>
                        </a:rPr>
                        <a:t>Column One</a:t>
                      </a:r>
                      <a:endParaRPr lang="en-US" dirty="0">
                        <a:solidFill>
                          <a:srgbClr val="FFFF00"/>
                        </a:solidFill>
                      </a:endParaRPr>
                    </a:p>
                  </a:txBody>
                  <a:tcPr/>
                </a:tc>
                <a:tc>
                  <a:txBody>
                    <a:bodyPr/>
                    <a:lstStyle/>
                    <a:p>
                      <a:r>
                        <a:rPr lang="en-US" dirty="0" smtClean="0">
                          <a:solidFill>
                            <a:srgbClr val="00B050"/>
                          </a:solidFill>
                        </a:rPr>
                        <a:t>Column Two</a:t>
                      </a:r>
                      <a:endParaRPr lang="en-US" dirty="0">
                        <a:solidFill>
                          <a:srgbClr val="00B050"/>
                        </a:solidFill>
                      </a:endParaRPr>
                    </a:p>
                  </a:txBody>
                  <a:tcPr/>
                </a:tc>
                <a:tc>
                  <a:txBody>
                    <a:bodyPr/>
                    <a:lstStyle/>
                    <a:p>
                      <a:r>
                        <a:rPr lang="en-US" dirty="0" smtClean="0">
                          <a:solidFill>
                            <a:srgbClr val="00B0F0"/>
                          </a:solidFill>
                        </a:rPr>
                        <a:t>Column Three</a:t>
                      </a:r>
                      <a:endParaRPr lang="en-US" dirty="0">
                        <a:solidFill>
                          <a:srgbClr val="00B0F0"/>
                        </a:solidFill>
                      </a:endParaRPr>
                    </a:p>
                  </a:txBody>
                  <a:tcPr/>
                </a:tc>
              </a:tr>
              <a:tr h="370840">
                <a:tc>
                  <a:txBody>
                    <a:bodyPr/>
                    <a:lstStyle/>
                    <a:p>
                      <a:r>
                        <a:rPr lang="en-US" dirty="0" smtClean="0">
                          <a:latin typeface="American Typewriter" charset="0"/>
                          <a:ea typeface="American Typewriter" charset="0"/>
                          <a:cs typeface="American Typewriter" charset="0"/>
                        </a:rPr>
                        <a:t>ROW #1</a:t>
                      </a:r>
                      <a:endParaRPr lang="en-US" dirty="0">
                        <a:latin typeface="American Typewriter" charset="0"/>
                        <a:ea typeface="American Typewriter" charset="0"/>
                        <a:cs typeface="American Typewriter" charset="0"/>
                      </a:endParaRPr>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latin typeface="Britannic Bold" charset="0"/>
                          <a:ea typeface="Britannic Bold" charset="0"/>
                          <a:cs typeface="Britannic Bold" charset="0"/>
                        </a:rPr>
                        <a:t>ROW #2</a:t>
                      </a:r>
                      <a:endParaRPr lang="en-US" dirty="0">
                        <a:latin typeface="Britannic Bold" charset="0"/>
                        <a:ea typeface="Britannic Bold" charset="0"/>
                        <a:cs typeface="Britannic Bold" charset="0"/>
                      </a:endParaRPr>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latin typeface="Engravers MT" charset="0"/>
                          <a:ea typeface="Engravers MT" charset="0"/>
                          <a:cs typeface="Engravers MT" charset="0"/>
                        </a:rPr>
                        <a:t>ROW #3</a:t>
                      </a:r>
                      <a:endParaRPr lang="en-US" dirty="0">
                        <a:latin typeface="Engravers MT" charset="0"/>
                        <a:ea typeface="Engravers MT" charset="0"/>
                        <a:cs typeface="Engravers MT"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4" name="TextBox 3"/>
          <p:cNvSpPr txBox="1"/>
          <p:nvPr/>
        </p:nvSpPr>
        <p:spPr>
          <a:xfrm>
            <a:off x="377413" y="914400"/>
            <a:ext cx="3229387" cy="523220"/>
          </a:xfrm>
          <a:prstGeom prst="rect">
            <a:avLst/>
          </a:prstGeom>
          <a:noFill/>
        </p:spPr>
        <p:txBody>
          <a:bodyPr wrap="square" rtlCol="0">
            <a:spAutoFit/>
          </a:bodyPr>
          <a:lstStyle/>
          <a:p>
            <a:r>
              <a:rPr lang="en-US" sz="2800" dirty="0" smtClean="0">
                <a:latin typeface="Arial" charset="0"/>
                <a:ea typeface="Arial" charset="0"/>
                <a:cs typeface="Arial" charset="0"/>
              </a:rPr>
              <a:t>1. Style</a:t>
            </a:r>
            <a:endParaRPr lang="en-US" sz="2800" dirty="0">
              <a:latin typeface="Arial" charset="0"/>
              <a:ea typeface="Arial" charset="0"/>
              <a:cs typeface="Arial" charset="0"/>
            </a:endParaRPr>
          </a:p>
        </p:txBody>
      </p:sp>
      <p:sp>
        <p:nvSpPr>
          <p:cNvPr id="5" name="TextBox 4"/>
          <p:cNvSpPr txBox="1"/>
          <p:nvPr/>
        </p:nvSpPr>
        <p:spPr>
          <a:xfrm>
            <a:off x="377413" y="3324622"/>
            <a:ext cx="3229387" cy="523220"/>
          </a:xfrm>
          <a:prstGeom prst="rect">
            <a:avLst/>
          </a:prstGeom>
          <a:noFill/>
        </p:spPr>
        <p:txBody>
          <a:bodyPr wrap="square" rtlCol="0">
            <a:spAutoFit/>
          </a:bodyPr>
          <a:lstStyle/>
          <a:p>
            <a:r>
              <a:rPr lang="en-US" sz="2800" dirty="0">
                <a:latin typeface="Arial" charset="0"/>
                <a:ea typeface="Arial" charset="0"/>
                <a:cs typeface="Arial" charset="0"/>
              </a:rPr>
              <a:t>2</a:t>
            </a:r>
            <a:r>
              <a:rPr lang="en-US" sz="2800" dirty="0" smtClean="0">
                <a:latin typeface="Arial" charset="0"/>
                <a:ea typeface="Arial" charset="0"/>
                <a:cs typeface="Arial" charset="0"/>
              </a:rPr>
              <a:t>. Data</a:t>
            </a:r>
            <a:endParaRPr lang="en-US" sz="2800" dirty="0">
              <a:latin typeface="Arial" charset="0"/>
              <a:ea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37717527"/>
              </p:ext>
            </p:extLst>
          </p:nvPr>
        </p:nvGraphicFramePr>
        <p:xfrm>
          <a:off x="1562100" y="3936742"/>
          <a:ext cx="6096000" cy="1483360"/>
        </p:xfrm>
        <a:graphic>
          <a:graphicData uri="http://schemas.openxmlformats.org/drawingml/2006/table">
            <a:tbl>
              <a:tblPr firstRow="1" bandRow="1">
                <a:tableStyleId>{00A15C55-8517-42AA-B614-E9B94910E393}</a:tableStyleId>
              </a:tblPr>
              <a:tblGrid>
                <a:gridCol w="1524000"/>
                <a:gridCol w="1524000"/>
                <a:gridCol w="1524000"/>
                <a:gridCol w="1524000"/>
              </a:tblGrid>
              <a:tr h="370840">
                <a:tc>
                  <a:txBody>
                    <a:bodyPr/>
                    <a:lstStyle/>
                    <a:p>
                      <a:r>
                        <a:rPr lang="en-US" dirty="0" smtClean="0"/>
                        <a:t>MAIN LABEL</a:t>
                      </a:r>
                      <a:endParaRPr lang="en-US" dirty="0"/>
                    </a:p>
                  </a:txBody>
                  <a:tcPr/>
                </a:tc>
                <a:tc>
                  <a:txBody>
                    <a:bodyPr/>
                    <a:lstStyle/>
                    <a:p>
                      <a:r>
                        <a:rPr lang="en-US" dirty="0" smtClean="0">
                          <a:solidFill>
                            <a:srgbClr val="FFFF00"/>
                          </a:solidFill>
                        </a:rPr>
                        <a:t>Column One</a:t>
                      </a:r>
                      <a:endParaRPr lang="en-US" dirty="0">
                        <a:solidFill>
                          <a:srgbClr val="FFFF00"/>
                        </a:solidFill>
                      </a:endParaRPr>
                    </a:p>
                  </a:txBody>
                  <a:tcPr/>
                </a:tc>
                <a:tc>
                  <a:txBody>
                    <a:bodyPr/>
                    <a:lstStyle/>
                    <a:p>
                      <a:r>
                        <a:rPr lang="en-US" dirty="0" smtClean="0">
                          <a:solidFill>
                            <a:srgbClr val="00B050"/>
                          </a:solidFill>
                        </a:rPr>
                        <a:t>Column Two</a:t>
                      </a:r>
                      <a:endParaRPr lang="en-US" dirty="0">
                        <a:solidFill>
                          <a:srgbClr val="00B050"/>
                        </a:solidFill>
                      </a:endParaRPr>
                    </a:p>
                  </a:txBody>
                  <a:tcPr/>
                </a:tc>
                <a:tc>
                  <a:txBody>
                    <a:bodyPr/>
                    <a:lstStyle/>
                    <a:p>
                      <a:r>
                        <a:rPr lang="en-US" dirty="0" smtClean="0">
                          <a:solidFill>
                            <a:srgbClr val="00B0F0"/>
                          </a:solidFill>
                        </a:rPr>
                        <a:t>Column Three</a:t>
                      </a:r>
                      <a:endParaRPr lang="en-US" dirty="0">
                        <a:solidFill>
                          <a:srgbClr val="00B0F0"/>
                        </a:solidFill>
                      </a:endParaRPr>
                    </a:p>
                  </a:txBody>
                  <a:tcPr/>
                </a:tc>
              </a:tr>
              <a:tr h="370840">
                <a:tc>
                  <a:txBody>
                    <a:bodyPr/>
                    <a:lstStyle/>
                    <a:p>
                      <a:r>
                        <a:rPr lang="en-US" dirty="0" smtClean="0">
                          <a:latin typeface="American Typewriter" charset="0"/>
                          <a:ea typeface="American Typewriter" charset="0"/>
                          <a:cs typeface="American Typewriter" charset="0"/>
                        </a:rPr>
                        <a:t>ROW #1</a:t>
                      </a:r>
                      <a:endParaRPr lang="en-US" dirty="0">
                        <a:latin typeface="American Typewriter" charset="0"/>
                        <a:ea typeface="American Typewriter" charset="0"/>
                        <a:cs typeface="American Typewriter" charset="0"/>
                      </a:endParaRPr>
                    </a:p>
                  </a:txBody>
                  <a:tcPr/>
                </a:tc>
                <a:tc>
                  <a:txBody>
                    <a:bodyPr/>
                    <a:lstStyle/>
                    <a:p>
                      <a:r>
                        <a:rPr lang="en-US" dirty="0" smtClean="0"/>
                        <a:t>Information 1</a:t>
                      </a:r>
                      <a:endParaRPr lang="en-US" dirty="0"/>
                    </a:p>
                  </a:txBody>
                  <a:tcPr/>
                </a:tc>
                <a:tc>
                  <a:txBody>
                    <a:bodyPr/>
                    <a:lstStyle/>
                    <a:p>
                      <a:r>
                        <a:rPr lang="en-US" dirty="0" smtClean="0"/>
                        <a:t>Information 2</a:t>
                      </a:r>
                      <a:endParaRPr lang="en-US" dirty="0"/>
                    </a:p>
                  </a:txBody>
                  <a:tcPr/>
                </a:tc>
                <a:tc>
                  <a:txBody>
                    <a:bodyPr/>
                    <a:lstStyle/>
                    <a:p>
                      <a:r>
                        <a:rPr lang="en-US" dirty="0" smtClean="0"/>
                        <a:t>Information 3</a:t>
                      </a:r>
                      <a:endParaRPr lang="en-US" dirty="0"/>
                    </a:p>
                  </a:txBody>
                  <a:tcPr/>
                </a:tc>
              </a:tr>
              <a:tr h="370840">
                <a:tc>
                  <a:txBody>
                    <a:bodyPr/>
                    <a:lstStyle/>
                    <a:p>
                      <a:r>
                        <a:rPr lang="en-US" dirty="0" smtClean="0">
                          <a:latin typeface="Britannic Bold" charset="0"/>
                          <a:ea typeface="Britannic Bold" charset="0"/>
                          <a:cs typeface="Britannic Bold" charset="0"/>
                        </a:rPr>
                        <a:t>ROW #2</a:t>
                      </a:r>
                      <a:endParaRPr lang="en-US" dirty="0">
                        <a:latin typeface="Britannic Bold" charset="0"/>
                        <a:ea typeface="Britannic Bold" charset="0"/>
                        <a:cs typeface="Britannic Bold" charset="0"/>
                      </a:endParaRPr>
                    </a:p>
                  </a:txBody>
                  <a:tcPr/>
                </a:tc>
                <a:tc>
                  <a:txBody>
                    <a:bodyPr/>
                    <a:lstStyle/>
                    <a:p>
                      <a:r>
                        <a:rPr lang="en-US" dirty="0" smtClean="0"/>
                        <a:t>Information 4</a:t>
                      </a:r>
                      <a:endParaRPr lang="en-US" dirty="0"/>
                    </a:p>
                  </a:txBody>
                  <a:tcPr/>
                </a:tc>
                <a:tc>
                  <a:txBody>
                    <a:bodyPr/>
                    <a:lstStyle/>
                    <a:p>
                      <a:r>
                        <a:rPr lang="en-US" dirty="0" smtClean="0"/>
                        <a:t>Information 5</a:t>
                      </a:r>
                      <a:endParaRPr lang="en-US" dirty="0"/>
                    </a:p>
                  </a:txBody>
                  <a:tcPr/>
                </a:tc>
                <a:tc>
                  <a:txBody>
                    <a:bodyPr/>
                    <a:lstStyle/>
                    <a:p>
                      <a:r>
                        <a:rPr lang="en-US" dirty="0" smtClean="0"/>
                        <a:t>Information 6</a:t>
                      </a:r>
                      <a:endParaRPr lang="en-US" dirty="0"/>
                    </a:p>
                  </a:txBody>
                  <a:tcPr/>
                </a:tc>
              </a:tr>
              <a:tr h="370840">
                <a:tc>
                  <a:txBody>
                    <a:bodyPr/>
                    <a:lstStyle/>
                    <a:p>
                      <a:r>
                        <a:rPr lang="en-US" dirty="0" smtClean="0">
                          <a:latin typeface="Engravers MT" charset="0"/>
                          <a:ea typeface="Engravers MT" charset="0"/>
                          <a:cs typeface="Engravers MT" charset="0"/>
                        </a:rPr>
                        <a:t>ROW #3</a:t>
                      </a:r>
                      <a:endParaRPr lang="en-US" dirty="0">
                        <a:latin typeface="Engravers MT" charset="0"/>
                        <a:ea typeface="Engravers MT" charset="0"/>
                        <a:cs typeface="Engravers MT" charset="0"/>
                      </a:endParaRPr>
                    </a:p>
                  </a:txBody>
                  <a:tcPr/>
                </a:tc>
                <a:tc>
                  <a:txBody>
                    <a:bodyPr/>
                    <a:lstStyle/>
                    <a:p>
                      <a:r>
                        <a:rPr lang="en-US" dirty="0" smtClean="0"/>
                        <a:t>Information</a:t>
                      </a:r>
                      <a:r>
                        <a:rPr lang="en-US" baseline="0" dirty="0" smtClean="0"/>
                        <a:t> 7</a:t>
                      </a:r>
                      <a:endParaRPr lang="en-US" dirty="0"/>
                    </a:p>
                  </a:txBody>
                  <a:tcPr/>
                </a:tc>
                <a:tc>
                  <a:txBody>
                    <a:bodyPr/>
                    <a:lstStyle/>
                    <a:p>
                      <a:r>
                        <a:rPr lang="en-US" dirty="0" smtClean="0"/>
                        <a:t>Information 8</a:t>
                      </a:r>
                      <a:endParaRPr lang="en-US" dirty="0"/>
                    </a:p>
                  </a:txBody>
                  <a:tcPr/>
                </a:tc>
                <a:tc>
                  <a:txBody>
                    <a:bodyPr/>
                    <a:lstStyle/>
                    <a:p>
                      <a:r>
                        <a:rPr lang="en-US" dirty="0" smtClean="0"/>
                        <a:t>Information 9</a:t>
                      </a:r>
                      <a:endParaRPr lang="en-US" dirty="0"/>
                    </a:p>
                  </a:txBody>
                  <a:tcPr/>
                </a:tc>
              </a:tr>
            </a:tbl>
          </a:graphicData>
        </a:graphic>
      </p:graphicFrame>
    </p:spTree>
    <p:extLst>
      <p:ext uri="{BB962C8B-B14F-4D97-AF65-F5344CB8AC3E}">
        <p14:creationId xmlns:p14="http://schemas.microsoft.com/office/powerpoint/2010/main" val="1823162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New table with cited data</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00" y="847474"/>
            <a:ext cx="6730999" cy="4914697"/>
          </a:xfrm>
          <a:prstGeom prst="rect">
            <a:avLst/>
          </a:prstGeom>
        </p:spPr>
      </p:pic>
    </p:spTree>
    <p:extLst>
      <p:ext uri="{BB962C8B-B14F-4D97-AF65-F5344CB8AC3E}">
        <p14:creationId xmlns:p14="http://schemas.microsoft.com/office/powerpoint/2010/main" val="612342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600" y="1378495"/>
            <a:ext cx="8445499" cy="42222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1</a:t>
            </a:r>
            <a:endParaRPr lang="en-US" sz="2000" b="1" dirty="0" smtClean="0">
              <a:solidFill>
                <a:schemeClr val="bg1"/>
              </a:solidFill>
              <a:latin typeface="Arial"/>
              <a:cs typeface="Arial"/>
            </a:endParaRPr>
          </a:p>
          <a:p>
            <a:pPr>
              <a:lnSpc>
                <a:spcPct val="90000"/>
              </a:lnSpc>
            </a:pPr>
            <a:endParaRPr lang="en-US" b="1" dirty="0" smtClean="0">
              <a:solidFill>
                <a:schemeClr val="bg1"/>
              </a:solidFill>
              <a:latin typeface="Arial"/>
              <a:cs typeface="Arial"/>
            </a:endParaRPr>
          </a:p>
          <a:p>
            <a:pPr>
              <a:lnSpc>
                <a:spcPct val="90000"/>
              </a:lnSpc>
            </a:pPr>
            <a:r>
              <a:rPr lang="en-US" sz="4000" dirty="0" smtClean="0">
                <a:solidFill>
                  <a:schemeClr val="bg1"/>
                </a:solidFill>
                <a:latin typeface="Arial"/>
                <a:cs typeface="Arial"/>
              </a:rPr>
              <a:t>The differences between </a:t>
            </a:r>
          </a:p>
          <a:p>
            <a:pPr>
              <a:lnSpc>
                <a:spcPct val="90000"/>
              </a:lnSpc>
            </a:pPr>
            <a:endParaRPr lang="en-US" sz="2000" dirty="0" smtClean="0">
              <a:solidFill>
                <a:schemeClr val="bg1"/>
              </a:solidFill>
              <a:latin typeface="Arial"/>
              <a:cs typeface="Arial"/>
            </a:endParaRPr>
          </a:p>
          <a:p>
            <a:pPr>
              <a:lnSpc>
                <a:spcPct val="90000"/>
              </a:lnSpc>
            </a:pPr>
            <a:r>
              <a:rPr lang="en-US" sz="4800" dirty="0" smtClean="0">
                <a:solidFill>
                  <a:schemeClr val="bg1"/>
                </a:solidFill>
                <a:latin typeface="Arial"/>
                <a:cs typeface="Arial"/>
              </a:rPr>
              <a:t>Citation and Attribution</a:t>
            </a:r>
          </a:p>
          <a:p>
            <a:pPr>
              <a:lnSpc>
                <a:spcPct val="90000"/>
              </a:lnSpc>
            </a:pPr>
            <a:endParaRPr lang="en-US" sz="2000" dirty="0" smtClean="0">
              <a:solidFill>
                <a:schemeClr val="bg1"/>
              </a:solidFill>
              <a:latin typeface="Arial"/>
              <a:cs typeface="Arial"/>
            </a:endParaRPr>
          </a:p>
        </p:txBody>
      </p:sp>
    </p:spTree>
    <p:extLst>
      <p:ext uri="{BB962C8B-B14F-4D97-AF65-F5344CB8AC3E}">
        <p14:creationId xmlns:p14="http://schemas.microsoft.com/office/powerpoint/2010/main" val="1800269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5</a:t>
            </a:r>
            <a:endParaRPr lang="en-US" sz="3200" b="1" dirty="0" smtClean="0">
              <a:solidFill>
                <a:schemeClr val="bg1"/>
              </a:solidFill>
              <a:latin typeface="Arial"/>
              <a:cs typeface="Arial"/>
            </a:endParaRPr>
          </a:p>
          <a:p>
            <a:pPr>
              <a:lnSpc>
                <a:spcPct val="90000"/>
              </a:lnSpc>
            </a:pPr>
            <a:endParaRPr lang="en-US" dirty="0" smtClean="0">
              <a:solidFill>
                <a:schemeClr val="bg1"/>
              </a:solidFill>
              <a:latin typeface="Arial"/>
              <a:cs typeface="Arial"/>
            </a:endParaRPr>
          </a:p>
          <a:p>
            <a:pPr>
              <a:lnSpc>
                <a:spcPct val="90000"/>
              </a:lnSpc>
            </a:pPr>
            <a:r>
              <a:rPr lang="en-US" sz="4000" dirty="0" smtClean="0">
                <a:solidFill>
                  <a:schemeClr val="bg1"/>
                </a:solidFill>
                <a:latin typeface="Arial" charset="0"/>
                <a:ea typeface="Arial" charset="0"/>
                <a:cs typeface="Arial" charset="0"/>
              </a:rPr>
              <a:t>Attribution Statements</a:t>
            </a:r>
            <a:r>
              <a:rPr lang="en-US" sz="4000" dirty="0">
                <a:solidFill>
                  <a:schemeClr val="bg1"/>
                </a:solidFill>
                <a:latin typeface="Arial" charset="0"/>
                <a:ea typeface="Arial" charset="0"/>
                <a:cs typeface="Arial" charset="0"/>
              </a:rPr>
              <a:t>: </a:t>
            </a:r>
            <a:endParaRPr lang="en-US" sz="4000" dirty="0" smtClean="0">
              <a:solidFill>
                <a:schemeClr val="bg1"/>
              </a:solidFill>
              <a:latin typeface="Arial" charset="0"/>
              <a:ea typeface="Arial" charset="0"/>
              <a:cs typeface="Arial" charset="0"/>
            </a:endParaRPr>
          </a:p>
          <a:p>
            <a:pPr>
              <a:lnSpc>
                <a:spcPct val="90000"/>
              </a:lnSpc>
            </a:pPr>
            <a:r>
              <a:rPr lang="en-US" sz="4800" dirty="0">
                <a:solidFill>
                  <a:schemeClr val="bg1"/>
                </a:solidFill>
                <a:latin typeface="Arial" charset="0"/>
                <a:ea typeface="Arial" charset="0"/>
                <a:cs typeface="Arial" charset="0"/>
              </a:rPr>
              <a:t>B</a:t>
            </a:r>
            <a:r>
              <a:rPr lang="en-US" sz="4800" dirty="0" smtClean="0">
                <a:solidFill>
                  <a:schemeClr val="bg1"/>
                </a:solidFill>
                <a:latin typeface="Arial" charset="0"/>
                <a:ea typeface="Arial" charset="0"/>
                <a:cs typeface="Arial" charset="0"/>
              </a:rPr>
              <a:t>est Practices</a:t>
            </a: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539784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BY = attribution</a:t>
            </a:r>
            <a:endParaRPr lang="en-US" sz="2800" b="1" dirty="0">
              <a:solidFill>
                <a:srgbClr val="1C9FDC"/>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098" y="1808508"/>
            <a:ext cx="4381500" cy="1460500"/>
          </a:xfrm>
          <a:prstGeom prst="rect">
            <a:avLst/>
          </a:prstGeom>
        </p:spPr>
      </p:pic>
      <p:sp>
        <p:nvSpPr>
          <p:cNvPr id="6" name="TextBox 5"/>
          <p:cNvSpPr txBox="1"/>
          <p:nvPr/>
        </p:nvSpPr>
        <p:spPr>
          <a:xfrm>
            <a:off x="3586495" y="5041945"/>
            <a:ext cx="1650708" cy="461665"/>
          </a:xfrm>
          <a:prstGeom prst="rect">
            <a:avLst/>
          </a:prstGeom>
          <a:noFill/>
        </p:spPr>
        <p:txBody>
          <a:bodyPr wrap="none" rtlCol="0">
            <a:spAutoFit/>
          </a:bodyPr>
          <a:lstStyle/>
          <a:p>
            <a:r>
              <a:rPr lang="en-US" sz="2400" b="1" dirty="0" smtClean="0">
                <a:latin typeface="Arial" charset="0"/>
                <a:ea typeface="Arial" charset="0"/>
                <a:cs typeface="Arial" charset="0"/>
              </a:rPr>
              <a:t>CC </a:t>
            </a:r>
            <a:r>
              <a:rPr lang="en-US" sz="2400" b="1" dirty="0" smtClean="0">
                <a:solidFill>
                  <a:srgbClr val="FF0000"/>
                </a:solidFill>
                <a:latin typeface="Arial" charset="0"/>
                <a:ea typeface="Arial" charset="0"/>
                <a:cs typeface="Arial" charset="0"/>
              </a:rPr>
              <a:t>BY </a:t>
            </a:r>
            <a:r>
              <a:rPr lang="en-US" sz="2400" dirty="0" smtClean="0">
                <a:solidFill>
                  <a:schemeClr val="bg1">
                    <a:lumMod val="75000"/>
                  </a:schemeClr>
                </a:solidFill>
                <a:latin typeface="Arial" charset="0"/>
                <a:ea typeface="Arial" charset="0"/>
                <a:cs typeface="Arial" charset="0"/>
              </a:rPr>
              <a:t>4.0</a:t>
            </a:r>
            <a:endParaRPr lang="en-US" sz="2400" dirty="0">
              <a:solidFill>
                <a:schemeClr val="bg1">
                  <a:lumMod val="75000"/>
                </a:schemeClr>
              </a:solidFill>
              <a:latin typeface="Arial" charset="0"/>
              <a:ea typeface="Arial" charset="0"/>
              <a:cs typeface="Arial" charset="0"/>
            </a:endParaRPr>
          </a:p>
        </p:txBody>
      </p:sp>
      <p:sp>
        <p:nvSpPr>
          <p:cNvPr id="7" name="TextBox 6"/>
          <p:cNvSpPr txBox="1"/>
          <p:nvPr/>
        </p:nvSpPr>
        <p:spPr>
          <a:xfrm>
            <a:off x="1958431" y="3739978"/>
            <a:ext cx="4906835" cy="830997"/>
          </a:xfrm>
          <a:prstGeom prst="rect">
            <a:avLst/>
          </a:prstGeom>
          <a:noFill/>
        </p:spPr>
        <p:txBody>
          <a:bodyPr wrap="square" rtlCol="0">
            <a:spAutoFit/>
          </a:bodyPr>
          <a:lstStyle/>
          <a:p>
            <a:pPr algn="ctr"/>
            <a:r>
              <a:rPr lang="en-US" sz="2400" b="1" dirty="0" smtClean="0">
                <a:latin typeface="Arial" charset="0"/>
                <a:ea typeface="Arial" charset="0"/>
                <a:cs typeface="Arial" charset="0"/>
              </a:rPr>
              <a:t>Creative Commons </a:t>
            </a:r>
            <a:r>
              <a:rPr lang="en-US" sz="2400" b="1" dirty="0" smtClean="0">
                <a:solidFill>
                  <a:srgbClr val="FF0000"/>
                </a:solidFill>
                <a:latin typeface="Arial" charset="0"/>
                <a:ea typeface="Arial" charset="0"/>
                <a:cs typeface="Arial" charset="0"/>
              </a:rPr>
              <a:t>Attribution </a:t>
            </a:r>
          </a:p>
          <a:p>
            <a:pPr algn="ctr"/>
            <a:r>
              <a:rPr lang="en-US" sz="2400" dirty="0" smtClean="0">
                <a:solidFill>
                  <a:schemeClr val="bg1">
                    <a:lumMod val="75000"/>
                  </a:schemeClr>
                </a:solidFill>
                <a:latin typeface="Arial" charset="0"/>
                <a:ea typeface="Arial" charset="0"/>
                <a:cs typeface="Arial" charset="0"/>
              </a:rPr>
              <a:t>4.0 International </a:t>
            </a:r>
            <a:r>
              <a:rPr lang="en-US" sz="2400" dirty="0" err="1">
                <a:solidFill>
                  <a:schemeClr val="bg1">
                    <a:lumMod val="75000"/>
                  </a:schemeClr>
                </a:solidFill>
                <a:latin typeface="Arial" charset="0"/>
                <a:ea typeface="Arial" charset="0"/>
                <a:cs typeface="Arial" charset="0"/>
              </a:rPr>
              <a:t>L</a:t>
            </a:r>
            <a:r>
              <a:rPr lang="en-US" sz="2400" dirty="0" err="1" smtClean="0">
                <a:solidFill>
                  <a:schemeClr val="bg1">
                    <a:lumMod val="75000"/>
                  </a:schemeClr>
                </a:solidFill>
                <a:latin typeface="Arial" charset="0"/>
                <a:ea typeface="Arial" charset="0"/>
                <a:cs typeface="Arial" charset="0"/>
              </a:rPr>
              <a:t>icence</a:t>
            </a:r>
            <a:endParaRPr lang="en-US" sz="2400" dirty="0">
              <a:solidFill>
                <a:schemeClr val="bg1">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2884260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Best practice: </a:t>
            </a:r>
            <a:r>
              <a:rPr lang="en-US" sz="2800" b="1" dirty="0" smtClean="0">
                <a:solidFill>
                  <a:srgbClr val="1C9FDC"/>
                </a:solidFill>
                <a:latin typeface="Arial"/>
                <a:cs typeface="Arial"/>
              </a:rPr>
              <a:t>open-</a:t>
            </a:r>
            <a:r>
              <a:rPr lang="en-US" sz="2800" b="1" dirty="0" smtClean="0">
                <a:solidFill>
                  <a:srgbClr val="FF0000"/>
                </a:solidFill>
                <a:latin typeface="Arial"/>
                <a:cs typeface="Arial"/>
              </a:rPr>
              <a:t>copyright</a:t>
            </a:r>
            <a:r>
              <a:rPr lang="en-US" sz="2800" b="1" dirty="0" smtClean="0">
                <a:solidFill>
                  <a:srgbClr val="1C9FDC"/>
                </a:solidFill>
                <a:latin typeface="Arial"/>
                <a:cs typeface="Arial"/>
              </a:rPr>
              <a:t> </a:t>
            </a:r>
            <a:r>
              <a:rPr lang="en-US" sz="2800" b="1" dirty="0" err="1" smtClean="0">
                <a:solidFill>
                  <a:srgbClr val="1C9FDC"/>
                </a:solidFill>
                <a:latin typeface="Arial"/>
                <a:cs typeface="Arial"/>
              </a:rPr>
              <a:t>licence</a:t>
            </a:r>
            <a:r>
              <a:rPr lang="en-US" sz="2800" b="1" dirty="0" smtClean="0">
                <a:solidFill>
                  <a:srgbClr val="1C9FDC"/>
                </a:solidFill>
                <a:latin typeface="Arial"/>
                <a:cs typeface="Arial"/>
              </a:rPr>
              <a:t> </a:t>
            </a:r>
            <a:r>
              <a:rPr lang="en-US" sz="2800" b="1" dirty="0" smtClean="0">
                <a:solidFill>
                  <a:srgbClr val="1C9FDC"/>
                </a:solidFill>
                <a:latin typeface="Arial"/>
                <a:cs typeface="Arial"/>
              </a:rPr>
              <a:t>(CC)</a:t>
            </a:r>
            <a:endParaRPr lang="en-US" sz="2800" b="1" dirty="0">
              <a:solidFill>
                <a:srgbClr val="1C9FDC"/>
              </a:solidFill>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617904942"/>
              </p:ext>
            </p:extLst>
          </p:nvPr>
        </p:nvGraphicFramePr>
        <p:xfrm>
          <a:off x="1042186" y="1875694"/>
          <a:ext cx="7391400" cy="3072438"/>
        </p:xfrm>
        <a:graphic>
          <a:graphicData uri="http://schemas.openxmlformats.org/drawingml/2006/table">
            <a:tbl>
              <a:tblPr firstRow="1" bandRow="1">
                <a:tableStyleId>{5C22544A-7EE6-4342-B048-85BDC9FD1C3A}</a:tableStyleId>
              </a:tblPr>
              <a:tblGrid>
                <a:gridCol w="3695700"/>
                <a:gridCol w="3695700"/>
              </a:tblGrid>
              <a:tr h="668426">
                <a:tc>
                  <a:txBody>
                    <a:bodyPr/>
                    <a:lstStyle/>
                    <a:p>
                      <a:r>
                        <a:rPr lang="en-US" sz="3200" dirty="0" smtClean="0">
                          <a:latin typeface="Arial" charset="0"/>
                          <a:ea typeface="Arial" charset="0"/>
                          <a:cs typeface="Arial" charset="0"/>
                        </a:rPr>
                        <a:t>Element</a:t>
                      </a:r>
                      <a:endParaRPr lang="en-US" sz="3200" dirty="0">
                        <a:latin typeface="Arial" charset="0"/>
                        <a:ea typeface="Arial" charset="0"/>
                        <a:cs typeface="Arial" charset="0"/>
                      </a:endParaRPr>
                    </a:p>
                  </a:txBody>
                  <a:tcPr/>
                </a:tc>
                <a:tc>
                  <a:txBody>
                    <a:bodyPr/>
                    <a:lstStyle/>
                    <a:p>
                      <a:r>
                        <a:rPr lang="en-US" sz="3200" dirty="0" smtClean="0">
                          <a:latin typeface="Arial" charset="0"/>
                          <a:ea typeface="Arial" charset="0"/>
                          <a:cs typeface="Arial" charset="0"/>
                        </a:rPr>
                        <a:t>Example</a:t>
                      </a:r>
                      <a:endParaRPr lang="en-US" sz="3200" dirty="0">
                        <a:latin typeface="Arial" charset="0"/>
                        <a:ea typeface="Arial" charset="0"/>
                        <a:cs typeface="Arial" charset="0"/>
                      </a:endParaRPr>
                    </a:p>
                  </a:txBody>
                  <a:tcPr/>
                </a:tc>
              </a:tr>
              <a:tr h="598067">
                <a:tc>
                  <a:txBody>
                    <a:bodyPr/>
                    <a:lstStyle/>
                    <a:p>
                      <a:r>
                        <a:rPr lang="en-US" sz="2800" dirty="0" smtClean="0">
                          <a:latin typeface="Arial" charset="0"/>
                          <a:ea typeface="Arial" charset="0"/>
                          <a:cs typeface="Arial" charset="0"/>
                        </a:rPr>
                        <a:t>Title of work</a:t>
                      </a:r>
                      <a:endParaRPr lang="en-US" sz="2800" dirty="0">
                        <a:latin typeface="Arial" charset="0"/>
                        <a:ea typeface="Arial" charset="0"/>
                        <a:cs typeface="Arial" charset="0"/>
                      </a:endParaRPr>
                    </a:p>
                  </a:txBody>
                  <a:tcPr/>
                </a:tc>
                <a:tc>
                  <a:txBody>
                    <a:bodyPr/>
                    <a:lstStyle/>
                    <a:p>
                      <a:r>
                        <a:rPr lang="en-US" sz="2800" dirty="0" smtClean="0">
                          <a:latin typeface="Arial" charset="0"/>
                          <a:ea typeface="Arial" charset="0"/>
                          <a:cs typeface="Arial" charset="0"/>
                        </a:rPr>
                        <a:t>Horse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charset="0"/>
                          <a:ea typeface="Arial" charset="0"/>
                          <a:cs typeface="Arial" charset="0"/>
                        </a:rPr>
                        <a:t>https://</a:t>
                      </a:r>
                      <a:r>
                        <a:rPr lang="en-US" sz="1400" dirty="0" err="1" smtClean="0">
                          <a:latin typeface="Arial" charset="0"/>
                          <a:ea typeface="Arial" charset="0"/>
                          <a:cs typeface="Arial" charset="0"/>
                        </a:rPr>
                        <a:t>flic.kr</a:t>
                      </a:r>
                      <a:r>
                        <a:rPr lang="en-US" sz="1400" dirty="0" smtClean="0">
                          <a:latin typeface="Arial" charset="0"/>
                          <a:ea typeface="Arial" charset="0"/>
                          <a:cs typeface="Arial" charset="0"/>
                        </a:rPr>
                        <a:t>/p/47g8Ke</a:t>
                      </a:r>
                    </a:p>
                  </a:txBody>
                  <a:tcPr/>
                </a:tc>
              </a:tr>
              <a:tr h="598067">
                <a:tc>
                  <a:txBody>
                    <a:bodyPr/>
                    <a:lstStyle/>
                    <a:p>
                      <a:r>
                        <a:rPr lang="en-US" sz="2800" dirty="0" smtClean="0">
                          <a:latin typeface="Arial" charset="0"/>
                          <a:ea typeface="Arial" charset="0"/>
                          <a:cs typeface="Arial" charset="0"/>
                        </a:rPr>
                        <a:t>Author or creator</a:t>
                      </a:r>
                      <a:endParaRPr lang="en-US" sz="2800" dirty="0">
                        <a:latin typeface="Arial" charset="0"/>
                        <a:ea typeface="Arial" charset="0"/>
                        <a:cs typeface="Arial" charset="0"/>
                      </a:endParaRPr>
                    </a:p>
                  </a:txBody>
                  <a:tcPr/>
                </a:tc>
                <a:tc>
                  <a:txBody>
                    <a:bodyPr/>
                    <a:lstStyle/>
                    <a:p>
                      <a:r>
                        <a:rPr lang="en-US" sz="2800" dirty="0" smtClean="0">
                          <a:latin typeface="Arial" charset="0"/>
                          <a:ea typeface="Arial" charset="0"/>
                          <a:cs typeface="Arial" charset="0"/>
                        </a:rPr>
                        <a:t>Cindy Funk</a:t>
                      </a:r>
                    </a:p>
                    <a:p>
                      <a:r>
                        <a:rPr lang="en-US" sz="1400" dirty="0" smtClean="0">
                          <a:latin typeface="Arial" charset="0"/>
                          <a:ea typeface="Arial" charset="0"/>
                          <a:cs typeface="Arial" charset="0"/>
                        </a:rPr>
                        <a:t>https://</a:t>
                      </a:r>
                      <a:r>
                        <a:rPr lang="en-US" sz="1400" dirty="0" err="1" smtClean="0">
                          <a:latin typeface="Arial" charset="0"/>
                          <a:ea typeface="Arial" charset="0"/>
                          <a:cs typeface="Arial" charset="0"/>
                        </a:rPr>
                        <a:t>www.flickr.com</a:t>
                      </a:r>
                      <a:r>
                        <a:rPr lang="en-US" sz="1400" dirty="0" smtClean="0">
                          <a:latin typeface="Arial" charset="0"/>
                          <a:ea typeface="Arial" charset="0"/>
                          <a:cs typeface="Arial" charset="0"/>
                        </a:rPr>
                        <a:t>/photos/</a:t>
                      </a:r>
                      <a:r>
                        <a:rPr lang="en-US" sz="1400" dirty="0" err="1" smtClean="0">
                          <a:latin typeface="Arial" charset="0"/>
                          <a:ea typeface="Arial" charset="0"/>
                          <a:cs typeface="Arial" charset="0"/>
                        </a:rPr>
                        <a:t>cindyfunk</a:t>
                      </a:r>
                      <a:r>
                        <a:rPr lang="en-US" sz="1400" dirty="0" smtClean="0">
                          <a:latin typeface="Arial" charset="0"/>
                          <a:ea typeface="Arial" charset="0"/>
                          <a:cs typeface="Arial" charset="0"/>
                        </a:rPr>
                        <a:t>/</a:t>
                      </a:r>
                      <a:endParaRPr lang="en-US" sz="1400" dirty="0">
                        <a:latin typeface="Arial" charset="0"/>
                        <a:ea typeface="Arial" charset="0"/>
                        <a:cs typeface="Arial" charset="0"/>
                      </a:endParaRPr>
                    </a:p>
                  </a:txBody>
                  <a:tcPr/>
                </a:tc>
              </a:tr>
              <a:tr h="940972">
                <a:tc>
                  <a:txBody>
                    <a:bodyPr/>
                    <a:lstStyle/>
                    <a:p>
                      <a:r>
                        <a:rPr lang="en-US" sz="2800" dirty="0" err="1" smtClean="0">
                          <a:latin typeface="Arial" charset="0"/>
                          <a:ea typeface="Arial" charset="0"/>
                          <a:cs typeface="Arial" charset="0"/>
                        </a:rPr>
                        <a:t>Licence</a:t>
                      </a:r>
                      <a:endParaRPr lang="en-US" sz="2800" dirty="0">
                        <a:latin typeface="Arial" charset="0"/>
                        <a:ea typeface="Arial" charset="0"/>
                        <a:cs typeface="Arial" charset="0"/>
                      </a:endParaRPr>
                    </a:p>
                  </a:txBody>
                  <a:tcPr/>
                </a:tc>
                <a:tc>
                  <a:txBody>
                    <a:bodyPr/>
                    <a:lstStyle/>
                    <a:p>
                      <a:r>
                        <a:rPr lang="en-US" sz="2800" dirty="0" smtClean="0">
                          <a:latin typeface="Arial" charset="0"/>
                          <a:ea typeface="Arial" charset="0"/>
                          <a:cs typeface="Arial" charset="0"/>
                        </a:rPr>
                        <a:t>CC BY 2.0</a:t>
                      </a:r>
                    </a:p>
                    <a:p>
                      <a:r>
                        <a:rPr lang="en-US" sz="1400" dirty="0" smtClean="0">
                          <a:latin typeface="Arial" charset="0"/>
                          <a:ea typeface="Arial" charset="0"/>
                          <a:cs typeface="Arial" charset="0"/>
                        </a:rPr>
                        <a:t>https://</a:t>
                      </a:r>
                      <a:r>
                        <a:rPr lang="en-US" sz="1400" dirty="0" err="1" smtClean="0">
                          <a:latin typeface="Arial" charset="0"/>
                          <a:ea typeface="Arial" charset="0"/>
                          <a:cs typeface="Arial" charset="0"/>
                        </a:rPr>
                        <a:t>creativecommons.org</a:t>
                      </a:r>
                      <a:r>
                        <a:rPr lang="en-US" sz="1400" dirty="0" smtClean="0">
                          <a:latin typeface="Arial" charset="0"/>
                          <a:ea typeface="Arial" charset="0"/>
                          <a:cs typeface="Arial" charset="0"/>
                        </a:rPr>
                        <a:t>/licenses/by/2.0/</a:t>
                      </a:r>
                      <a:endParaRPr lang="en-US" sz="1400" dirty="0">
                        <a:latin typeface="Arial" charset="0"/>
                        <a:ea typeface="Arial" charset="0"/>
                        <a:cs typeface="Arial" charset="0"/>
                      </a:endParaRPr>
                    </a:p>
                  </a:txBody>
                  <a:tcPr/>
                </a:tc>
              </a:tr>
            </a:tbl>
          </a:graphicData>
        </a:graphic>
      </p:graphicFrame>
    </p:spTree>
    <p:extLst>
      <p:ext uri="{BB962C8B-B14F-4D97-AF65-F5344CB8AC3E}">
        <p14:creationId xmlns:p14="http://schemas.microsoft.com/office/powerpoint/2010/main" val="1004832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132" y="790574"/>
            <a:ext cx="5888568" cy="4416426"/>
          </a:xfrm>
          <a:prstGeom prst="rect">
            <a:avLst/>
          </a:prstGeom>
        </p:spPr>
      </p:pic>
      <p:sp>
        <p:nvSpPr>
          <p:cNvPr id="3" name="TextBox 2"/>
          <p:cNvSpPr txBox="1"/>
          <p:nvPr/>
        </p:nvSpPr>
        <p:spPr>
          <a:xfrm>
            <a:off x="2154773" y="5765800"/>
            <a:ext cx="5344476" cy="369332"/>
          </a:xfrm>
          <a:prstGeom prst="rect">
            <a:avLst/>
          </a:prstGeom>
          <a:solidFill>
            <a:schemeClr val="bg1"/>
          </a:solidFill>
        </p:spPr>
        <p:txBody>
          <a:bodyPr wrap="none" rtlCol="0">
            <a:spAutoFit/>
          </a:bodyPr>
          <a:lstStyle/>
          <a:p>
            <a:r>
              <a:rPr lang="en-US" b="1" dirty="0" smtClean="0">
                <a:solidFill>
                  <a:srgbClr val="1C26DC"/>
                </a:solidFill>
              </a:rPr>
              <a:t>Horse</a:t>
            </a:r>
            <a:r>
              <a:rPr lang="en-US" dirty="0" smtClean="0"/>
              <a:t> by </a:t>
            </a:r>
            <a:r>
              <a:rPr lang="en-US" b="1" dirty="0" smtClean="0">
                <a:solidFill>
                  <a:srgbClr val="1C26DC"/>
                </a:solidFill>
              </a:rPr>
              <a:t>Cindy Funk </a:t>
            </a:r>
            <a:r>
              <a:rPr lang="en-US" dirty="0" smtClean="0"/>
              <a:t>is used under a </a:t>
            </a:r>
            <a:r>
              <a:rPr lang="en-US" b="1" dirty="0" smtClean="0">
                <a:solidFill>
                  <a:srgbClr val="1C26DC"/>
                </a:solidFill>
              </a:rPr>
              <a:t>CC BY 2.0</a:t>
            </a:r>
            <a:r>
              <a:rPr lang="en-US" dirty="0" smtClean="0"/>
              <a:t> </a:t>
            </a:r>
            <a:r>
              <a:rPr lang="en-US" dirty="0" err="1"/>
              <a:t>L</a:t>
            </a:r>
            <a:r>
              <a:rPr lang="en-US" dirty="0" err="1" smtClean="0"/>
              <a:t>icence</a:t>
            </a:r>
            <a:r>
              <a:rPr lang="en-US" dirty="0" smtClean="0"/>
              <a:t>.</a:t>
            </a:r>
            <a:endParaRPr lang="en-US" dirty="0"/>
          </a:p>
        </p:txBody>
      </p:sp>
    </p:spTree>
    <p:extLst>
      <p:ext uri="{BB962C8B-B14F-4D97-AF65-F5344CB8AC3E}">
        <p14:creationId xmlns:p14="http://schemas.microsoft.com/office/powerpoint/2010/main" val="14750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6322" y="5431413"/>
            <a:ext cx="4998253" cy="646331"/>
          </a:xfrm>
          <a:prstGeom prst="rect">
            <a:avLst/>
          </a:prstGeom>
          <a:solidFill>
            <a:schemeClr val="bg1"/>
          </a:solidFill>
        </p:spPr>
        <p:txBody>
          <a:bodyPr wrap="square" rtlCol="0">
            <a:spAutoFit/>
          </a:bodyPr>
          <a:lstStyle/>
          <a:p>
            <a:r>
              <a:rPr lang="en-US" b="1" dirty="0" smtClean="0">
                <a:solidFill>
                  <a:srgbClr val="1C26DC"/>
                </a:solidFill>
              </a:rPr>
              <a:t>Horse</a:t>
            </a:r>
            <a:r>
              <a:rPr lang="en-US" dirty="0" smtClean="0"/>
              <a:t> by </a:t>
            </a:r>
            <a:r>
              <a:rPr lang="en-US" b="1" dirty="0" smtClean="0">
                <a:solidFill>
                  <a:srgbClr val="1C26DC"/>
                </a:solidFill>
              </a:rPr>
              <a:t>Cindy Funk </a:t>
            </a:r>
            <a:r>
              <a:rPr lang="en-US" dirty="0" smtClean="0">
                <a:solidFill>
                  <a:srgbClr val="FF0000"/>
                </a:solidFill>
              </a:rPr>
              <a:t>has been modified (cropped) </a:t>
            </a:r>
          </a:p>
          <a:p>
            <a:r>
              <a:rPr lang="en-US" dirty="0" smtClean="0">
                <a:solidFill>
                  <a:srgbClr val="FF0000"/>
                </a:solidFill>
              </a:rPr>
              <a:t>and</a:t>
            </a:r>
            <a:r>
              <a:rPr lang="en-US" dirty="0" smtClean="0"/>
              <a:t> is used under a </a:t>
            </a:r>
            <a:r>
              <a:rPr lang="en-US" b="1" dirty="0" smtClean="0">
                <a:solidFill>
                  <a:srgbClr val="1C26DC"/>
                </a:solidFill>
              </a:rPr>
              <a:t>CC BY 2.0</a:t>
            </a:r>
            <a:r>
              <a:rPr lang="en-US" dirty="0" smtClean="0"/>
              <a:t> </a:t>
            </a:r>
            <a:r>
              <a:rPr lang="en-US" dirty="0" err="1"/>
              <a:t>L</a:t>
            </a:r>
            <a:r>
              <a:rPr lang="en-US" dirty="0" err="1" smtClean="0"/>
              <a:t>icence</a:t>
            </a:r>
            <a:r>
              <a:rPr lang="en-US"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499" y="927100"/>
            <a:ext cx="4181897" cy="3975100"/>
          </a:xfrm>
          <a:prstGeom prst="rect">
            <a:avLst/>
          </a:prstGeom>
        </p:spPr>
      </p:pic>
    </p:spTree>
    <p:extLst>
      <p:ext uri="{BB962C8B-B14F-4D97-AF65-F5344CB8AC3E}">
        <p14:creationId xmlns:p14="http://schemas.microsoft.com/office/powerpoint/2010/main" val="2091818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31282"/>
            <a:ext cx="6667500" cy="32742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645" y="0"/>
            <a:ext cx="3961355" cy="3060700"/>
          </a:xfrm>
          <a:prstGeom prst="rect">
            <a:avLst/>
          </a:prstGeom>
        </p:spPr>
      </p:pic>
      <p:sp>
        <p:nvSpPr>
          <p:cNvPr id="7" name="Left Arrow 6"/>
          <p:cNvSpPr/>
          <p:nvPr/>
        </p:nvSpPr>
        <p:spPr>
          <a:xfrm>
            <a:off x="6604523" y="3637709"/>
            <a:ext cx="1536699" cy="8148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3073400" y="876300"/>
            <a:ext cx="1867408" cy="7705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74814" y="876300"/>
            <a:ext cx="755335" cy="707886"/>
          </a:xfrm>
          <a:prstGeom prst="rect">
            <a:avLst/>
          </a:prstGeom>
          <a:solidFill>
            <a:schemeClr val="accent1">
              <a:lumMod val="20000"/>
              <a:lumOff val="80000"/>
            </a:schemeClr>
          </a:solidFill>
        </p:spPr>
        <p:txBody>
          <a:bodyPr wrap="none" rtlCol="0">
            <a:spAutoFit/>
          </a:bodyPr>
          <a:lstStyle/>
          <a:p>
            <a:r>
              <a:rPr lang="en-US" sz="4000" dirty="0" smtClean="0">
                <a:latin typeface="Arial" charset="0"/>
                <a:ea typeface="Arial" charset="0"/>
                <a:cs typeface="Arial" charset="0"/>
              </a:rPr>
              <a:t>#1</a:t>
            </a:r>
            <a:endParaRPr lang="en-US" sz="4000" dirty="0">
              <a:latin typeface="Arial" charset="0"/>
              <a:ea typeface="Arial" charset="0"/>
              <a:cs typeface="Arial" charset="0"/>
            </a:endParaRPr>
          </a:p>
        </p:txBody>
      </p:sp>
      <p:sp>
        <p:nvSpPr>
          <p:cNvPr id="10" name="TextBox 9"/>
          <p:cNvSpPr txBox="1"/>
          <p:nvPr/>
        </p:nvSpPr>
        <p:spPr>
          <a:xfrm>
            <a:off x="8141222" y="3744655"/>
            <a:ext cx="755335" cy="707886"/>
          </a:xfrm>
          <a:prstGeom prst="rect">
            <a:avLst/>
          </a:prstGeom>
          <a:solidFill>
            <a:schemeClr val="accent1">
              <a:lumMod val="20000"/>
              <a:lumOff val="80000"/>
            </a:schemeClr>
          </a:solidFill>
        </p:spPr>
        <p:txBody>
          <a:bodyPr wrap="none" rtlCol="0">
            <a:spAutoFit/>
          </a:bodyPr>
          <a:lstStyle/>
          <a:p>
            <a:r>
              <a:rPr lang="en-US" sz="4000" dirty="0" smtClean="0">
                <a:latin typeface="Arial" charset="0"/>
                <a:ea typeface="Arial" charset="0"/>
                <a:cs typeface="Arial" charset="0"/>
              </a:rPr>
              <a:t>#2</a:t>
            </a:r>
            <a:endParaRPr lang="en-US" sz="4000" dirty="0">
              <a:latin typeface="Arial" charset="0"/>
              <a:ea typeface="Arial" charset="0"/>
              <a:cs typeface="Arial" charset="0"/>
            </a:endParaRPr>
          </a:p>
        </p:txBody>
      </p:sp>
    </p:spTree>
    <p:extLst>
      <p:ext uri="{BB962C8B-B14F-4D97-AF65-F5344CB8AC3E}">
        <p14:creationId xmlns:p14="http://schemas.microsoft.com/office/powerpoint/2010/main" val="333972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2813" y="92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about text? </a:t>
            </a:r>
            <a:endParaRPr lang="en-US" sz="2800" b="1" dirty="0">
              <a:solidFill>
                <a:srgbClr val="1C9FDC"/>
              </a:solidFill>
              <a:latin typeface="Arial"/>
              <a:cs typeface="Arial"/>
            </a:endParaRPr>
          </a:p>
        </p:txBody>
      </p:sp>
      <p:sp>
        <p:nvSpPr>
          <p:cNvPr id="3" name="TextBox 2"/>
          <p:cNvSpPr txBox="1"/>
          <p:nvPr/>
        </p:nvSpPr>
        <p:spPr>
          <a:xfrm>
            <a:off x="988347" y="1206500"/>
            <a:ext cx="7146123" cy="3785652"/>
          </a:xfrm>
          <a:prstGeom prst="rect">
            <a:avLst/>
          </a:prstGeom>
          <a:noFill/>
        </p:spPr>
        <p:txBody>
          <a:bodyPr wrap="none" rtlCol="0">
            <a:spAutoFit/>
          </a:bodyPr>
          <a:lstStyle/>
          <a:p>
            <a:r>
              <a:rPr lang="en-US" dirty="0" smtClean="0"/>
              <a:t>This paragraph is the one I borrowed from another open textbook </a:t>
            </a:r>
          </a:p>
          <a:p>
            <a:r>
              <a:rPr lang="en-US" dirty="0"/>
              <a:t>a</a:t>
            </a:r>
            <a:r>
              <a:rPr lang="en-US" dirty="0" smtClean="0"/>
              <a:t>uthor. I want to make sure that I show in my attribution statement at the </a:t>
            </a:r>
          </a:p>
          <a:p>
            <a:r>
              <a:rPr lang="en-US" dirty="0"/>
              <a:t>b</a:t>
            </a:r>
            <a:r>
              <a:rPr lang="en-US" dirty="0" smtClean="0"/>
              <a:t>ottom of this page where this borrowed paragraph came from.</a:t>
            </a:r>
          </a:p>
          <a:p>
            <a:endParaRPr lang="en-US" dirty="0"/>
          </a:p>
          <a:p>
            <a:r>
              <a:rPr lang="en-US" dirty="0" smtClean="0"/>
              <a:t>Here’s the paragraph that I wrote. I don’t need to give credit to anyone</a:t>
            </a:r>
          </a:p>
          <a:p>
            <a:r>
              <a:rPr lang="en-US" dirty="0"/>
              <a:t>e</a:t>
            </a:r>
            <a:r>
              <a:rPr lang="en-US" dirty="0" smtClean="0"/>
              <a:t>lse for this paragraph because I wrote it all by myself. And I think it is</a:t>
            </a:r>
          </a:p>
          <a:p>
            <a:r>
              <a:rPr lang="en-US" dirty="0"/>
              <a:t>r</a:t>
            </a:r>
            <a:r>
              <a:rPr lang="en-US" dirty="0" smtClean="0"/>
              <a:t>ather well written. Don’t you?</a:t>
            </a:r>
          </a:p>
          <a:p>
            <a:endParaRPr lang="en-US" dirty="0"/>
          </a:p>
          <a:p>
            <a:endParaRPr lang="en-US" dirty="0" smtClean="0"/>
          </a:p>
          <a:p>
            <a:endParaRPr lang="en-US" dirty="0"/>
          </a:p>
          <a:p>
            <a:r>
              <a:rPr lang="en-US" sz="2400" b="1" dirty="0" smtClean="0"/>
              <a:t>Attributions</a:t>
            </a:r>
          </a:p>
          <a:p>
            <a:pPr marL="342900" indent="-342900">
              <a:buAutoNum type="arabicPeriod"/>
            </a:pPr>
            <a:r>
              <a:rPr lang="en-US" dirty="0" smtClean="0"/>
              <a:t>First paragraph: </a:t>
            </a:r>
            <a:r>
              <a:rPr lang="en-US" dirty="0" smtClean="0">
                <a:solidFill>
                  <a:srgbClr val="1C26DC"/>
                </a:solidFill>
              </a:rPr>
              <a:t>Sample Textbook </a:t>
            </a:r>
            <a:r>
              <a:rPr lang="en-US" dirty="0" smtClean="0"/>
              <a:t>by </a:t>
            </a:r>
            <a:r>
              <a:rPr lang="en-US" dirty="0" smtClean="0">
                <a:solidFill>
                  <a:srgbClr val="1C26DC"/>
                </a:solidFill>
              </a:rPr>
              <a:t>Someone Else</a:t>
            </a:r>
            <a:r>
              <a:rPr lang="en-US" dirty="0" smtClean="0"/>
              <a:t> is used under a </a:t>
            </a:r>
          </a:p>
          <a:p>
            <a:r>
              <a:rPr lang="en-US" dirty="0"/>
              <a:t> </a:t>
            </a:r>
            <a:r>
              <a:rPr lang="en-US" dirty="0" smtClean="0"/>
              <a:t>     </a:t>
            </a:r>
            <a:r>
              <a:rPr lang="en-US" dirty="0" smtClean="0">
                <a:solidFill>
                  <a:srgbClr val="1C26DC"/>
                </a:solidFill>
              </a:rPr>
              <a:t>CC BY 4.0 </a:t>
            </a:r>
            <a:r>
              <a:rPr lang="en-US" dirty="0" err="1" smtClean="0"/>
              <a:t>L</a:t>
            </a:r>
            <a:r>
              <a:rPr lang="en-US" dirty="0" err="1" smtClean="0"/>
              <a:t>icence</a:t>
            </a:r>
            <a:r>
              <a:rPr lang="en-US" dirty="0" smtClean="0"/>
              <a:t>.</a:t>
            </a:r>
            <a:endParaRPr lang="en-US" dirty="0"/>
          </a:p>
        </p:txBody>
      </p:sp>
    </p:spTree>
    <p:extLst>
      <p:ext uri="{BB962C8B-B14F-4D97-AF65-F5344CB8AC3E}">
        <p14:creationId xmlns:p14="http://schemas.microsoft.com/office/powerpoint/2010/main" val="1471827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Best practice: no </a:t>
            </a:r>
            <a:r>
              <a:rPr lang="en-US" sz="2800" b="1" dirty="0" smtClean="0">
                <a:solidFill>
                  <a:srgbClr val="FF0000"/>
                </a:solidFill>
                <a:latin typeface="Arial"/>
                <a:cs typeface="Arial"/>
              </a:rPr>
              <a:t>copyright</a:t>
            </a:r>
            <a:r>
              <a:rPr lang="en-US" sz="2800" b="1" dirty="0" smtClean="0">
                <a:solidFill>
                  <a:srgbClr val="1C9FDC"/>
                </a:solidFill>
                <a:latin typeface="Arial"/>
                <a:cs typeface="Arial"/>
              </a:rPr>
              <a:t> </a:t>
            </a:r>
            <a:endParaRPr lang="en-US" sz="2800" b="1" dirty="0">
              <a:solidFill>
                <a:srgbClr val="1C9FDC"/>
              </a:solidFill>
              <a:latin typeface="Arial"/>
              <a:cs typeface="Arial"/>
            </a:endParaRPr>
          </a:p>
        </p:txBody>
      </p:sp>
      <p:sp>
        <p:nvSpPr>
          <p:cNvPr id="3" name="TextBox 2"/>
          <p:cNvSpPr txBox="1"/>
          <p:nvPr/>
        </p:nvSpPr>
        <p:spPr>
          <a:xfrm>
            <a:off x="596900" y="1028700"/>
            <a:ext cx="8115300" cy="4955203"/>
          </a:xfrm>
          <a:prstGeom prst="rect">
            <a:avLst/>
          </a:prstGeom>
          <a:noFill/>
        </p:spPr>
        <p:txBody>
          <a:bodyPr wrap="square" rtlCol="0">
            <a:spAutoFit/>
          </a:bodyPr>
          <a:lstStyle/>
          <a:p>
            <a:r>
              <a:rPr lang="en-US" sz="2000" dirty="0" smtClean="0">
                <a:latin typeface="Arial" charset="0"/>
                <a:ea typeface="Arial" charset="0"/>
                <a:cs typeface="Arial" charset="0"/>
              </a:rPr>
              <a:t>Attribution can/should also apply to resources:</a:t>
            </a: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r>
              <a:rPr lang="en-US" sz="2000" dirty="0" smtClean="0">
                <a:latin typeface="Arial" charset="0"/>
                <a:ea typeface="Arial" charset="0"/>
                <a:cs typeface="Arial" charset="0"/>
              </a:rPr>
              <a:t>In the public domain </a:t>
            </a:r>
          </a:p>
          <a:p>
            <a:r>
              <a:rPr lang="en-US" sz="2000" dirty="0" smtClean="0">
                <a:latin typeface="Arial" charset="0"/>
                <a:ea typeface="Arial" charset="0"/>
                <a:cs typeface="Arial" charset="0"/>
              </a:rPr>
              <a:t>(copyright expired)</a:t>
            </a: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r>
              <a:rPr lang="en-US" sz="2000" dirty="0" smtClean="0">
                <a:latin typeface="Arial" charset="0"/>
                <a:ea typeface="Arial" charset="0"/>
                <a:cs typeface="Arial" charset="0"/>
              </a:rPr>
              <a:t>Dedicated to the public </a:t>
            </a:r>
          </a:p>
          <a:p>
            <a:r>
              <a:rPr lang="en-US" sz="2000" dirty="0" smtClean="0">
                <a:latin typeface="Arial" charset="0"/>
                <a:ea typeface="Arial" charset="0"/>
                <a:cs typeface="Arial" charset="0"/>
              </a:rPr>
              <a:t>domain by the copyright </a:t>
            </a:r>
          </a:p>
          <a:p>
            <a:r>
              <a:rPr lang="en-US" sz="2000" dirty="0" smtClean="0">
                <a:latin typeface="Arial" charset="0"/>
                <a:ea typeface="Arial" charset="0"/>
                <a:cs typeface="Arial" charset="0"/>
              </a:rPr>
              <a:t>holder</a:t>
            </a:r>
            <a:endParaRPr lang="en-US" dirty="0"/>
          </a:p>
          <a:p>
            <a:pPr marL="285750" indent="-285750">
              <a:buFont typeface="Arial" charset="0"/>
              <a:buChar char="•"/>
            </a:pPr>
            <a:endParaRPr lang="en-US" dirty="0" smtClean="0"/>
          </a:p>
          <a:p>
            <a:pPr marL="285750" indent="-285750">
              <a:buFont typeface="Arial" charset="0"/>
              <a:buChar char="•"/>
            </a:pP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631251"/>
            <a:ext cx="4267200" cy="17084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097778"/>
            <a:ext cx="4267200" cy="1720896"/>
          </a:xfrm>
          <a:prstGeom prst="rect">
            <a:avLst/>
          </a:prstGeom>
        </p:spPr>
      </p:pic>
    </p:spTree>
    <p:extLst>
      <p:ext uri="{BB962C8B-B14F-4D97-AF65-F5344CB8AC3E}">
        <p14:creationId xmlns:p14="http://schemas.microsoft.com/office/powerpoint/2010/main" val="1163323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396" y="1155700"/>
            <a:ext cx="6585303" cy="4379913"/>
          </a:xfrm>
          <a:prstGeom prst="rect">
            <a:avLst/>
          </a:prstGeom>
        </p:spPr>
      </p:pic>
      <p:sp>
        <p:nvSpPr>
          <p:cNvPr id="3" name="TextBox 2"/>
          <p:cNvSpPr txBox="1"/>
          <p:nvPr/>
        </p:nvSpPr>
        <p:spPr>
          <a:xfrm>
            <a:off x="2154773" y="5765800"/>
            <a:ext cx="4409925" cy="369332"/>
          </a:xfrm>
          <a:prstGeom prst="rect">
            <a:avLst/>
          </a:prstGeom>
          <a:solidFill>
            <a:schemeClr val="bg1"/>
          </a:solidFill>
        </p:spPr>
        <p:txBody>
          <a:bodyPr wrap="none" rtlCol="0">
            <a:spAutoFit/>
          </a:bodyPr>
          <a:lstStyle/>
          <a:p>
            <a:r>
              <a:rPr lang="en-US" b="1" dirty="0" smtClean="0">
                <a:solidFill>
                  <a:srgbClr val="1C26DC"/>
                </a:solidFill>
              </a:rPr>
              <a:t>Horse</a:t>
            </a:r>
            <a:r>
              <a:rPr lang="en-US" dirty="0" smtClean="0"/>
              <a:t> by </a:t>
            </a:r>
            <a:r>
              <a:rPr lang="en-US" b="1" dirty="0" err="1" smtClean="0">
                <a:solidFill>
                  <a:srgbClr val="1C26DC"/>
                </a:solidFill>
              </a:rPr>
              <a:t>Blaer</a:t>
            </a:r>
            <a:r>
              <a:rPr lang="en-US" b="1" dirty="0" smtClean="0">
                <a:solidFill>
                  <a:srgbClr val="1C26DC"/>
                </a:solidFill>
              </a:rPr>
              <a:t> </a:t>
            </a:r>
            <a:r>
              <a:rPr lang="en-US" dirty="0" smtClean="0"/>
              <a:t>is found in the </a:t>
            </a:r>
            <a:r>
              <a:rPr lang="en-US" b="1" dirty="0" smtClean="0">
                <a:solidFill>
                  <a:srgbClr val="1C26DC"/>
                </a:solidFill>
              </a:rPr>
              <a:t>public domain</a:t>
            </a:r>
            <a:r>
              <a:rPr lang="en-US" dirty="0" smtClean="0"/>
              <a:t>.</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399257"/>
            <a:ext cx="3467100" cy="1282700"/>
          </a:xfrm>
          <a:prstGeom prst="rect">
            <a:avLst/>
          </a:prstGeom>
        </p:spPr>
      </p:pic>
    </p:spTree>
    <p:extLst>
      <p:ext uri="{BB962C8B-B14F-4D97-AF65-F5344CB8AC3E}">
        <p14:creationId xmlns:p14="http://schemas.microsoft.com/office/powerpoint/2010/main" val="1656685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Tool #1: Open Attribute (</a:t>
            </a:r>
            <a:r>
              <a:rPr lang="en-US" sz="2800" b="1" dirty="0" err="1" smtClean="0">
                <a:solidFill>
                  <a:srgbClr val="1C9FDC"/>
                </a:solidFill>
                <a:latin typeface="Arial"/>
                <a:cs typeface="Arial"/>
              </a:rPr>
              <a:t>openattribute.com</a:t>
            </a:r>
            <a:r>
              <a:rPr lang="en-US" sz="2800" b="1" dirty="0" smtClean="0">
                <a:solidFill>
                  <a:srgbClr val="1C9FDC"/>
                </a:solidFill>
                <a:latin typeface="Arial"/>
                <a:cs typeface="Arial"/>
              </a:rPr>
              <a:t>)</a:t>
            </a:r>
            <a:endParaRPr lang="en-US" sz="2800" b="1" dirty="0">
              <a:solidFill>
                <a:srgbClr val="1C9FDC"/>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0" y="829399"/>
            <a:ext cx="7268974" cy="51203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365" y="2600243"/>
            <a:ext cx="2717800" cy="1447800"/>
          </a:xfrm>
          <a:prstGeom prst="rect">
            <a:avLst/>
          </a:prstGeom>
        </p:spPr>
      </p:pic>
      <p:sp>
        <p:nvSpPr>
          <p:cNvPr id="8" name="TextBox 7"/>
          <p:cNvSpPr txBox="1"/>
          <p:nvPr/>
        </p:nvSpPr>
        <p:spPr>
          <a:xfrm>
            <a:off x="7332724" y="4048043"/>
            <a:ext cx="1826141" cy="369332"/>
          </a:xfrm>
          <a:prstGeom prst="rect">
            <a:avLst/>
          </a:prstGeom>
          <a:solidFill>
            <a:schemeClr val="accent4">
              <a:lumMod val="20000"/>
              <a:lumOff val="80000"/>
            </a:schemeClr>
          </a:solidFill>
        </p:spPr>
        <p:txBody>
          <a:bodyPr wrap="none" rtlCol="0">
            <a:spAutoFit/>
          </a:bodyPr>
          <a:lstStyle/>
          <a:p>
            <a:r>
              <a:rPr lang="en-US" b="1" dirty="0" smtClean="0">
                <a:latin typeface="Arial" charset="0"/>
                <a:ea typeface="Arial" charset="0"/>
                <a:cs typeface="Arial" charset="0"/>
              </a:rPr>
              <a:t>Select browser</a:t>
            </a:r>
            <a:endParaRPr lang="en-US" b="1" dirty="0">
              <a:latin typeface="Arial" charset="0"/>
              <a:ea typeface="Arial" charset="0"/>
              <a:cs typeface="Arial" charset="0"/>
            </a:endParaRPr>
          </a:p>
        </p:txBody>
      </p:sp>
      <p:sp>
        <p:nvSpPr>
          <p:cNvPr id="9" name="TextBox 8"/>
          <p:cNvSpPr txBox="1"/>
          <p:nvPr/>
        </p:nvSpPr>
        <p:spPr>
          <a:xfrm>
            <a:off x="2362665" y="2238863"/>
            <a:ext cx="585417" cy="523220"/>
          </a:xfrm>
          <a:prstGeom prst="rect">
            <a:avLst/>
          </a:prstGeom>
          <a:solidFill>
            <a:schemeClr val="accent6">
              <a:lumMod val="20000"/>
              <a:lumOff val="80000"/>
            </a:schemeClr>
          </a:solidFill>
        </p:spPr>
        <p:txBody>
          <a:bodyPr wrap="none" rtlCol="0">
            <a:spAutoFit/>
          </a:bodyPr>
          <a:lstStyle/>
          <a:p>
            <a:r>
              <a:rPr lang="en-US" sz="2800" dirty="0" smtClean="0">
                <a:latin typeface="Arial" charset="0"/>
                <a:ea typeface="Arial" charset="0"/>
                <a:cs typeface="Arial" charset="0"/>
              </a:rPr>
              <a:t>#1</a:t>
            </a:r>
            <a:endParaRPr lang="en-US" sz="2800" dirty="0">
              <a:latin typeface="Arial" charset="0"/>
              <a:ea typeface="Arial" charset="0"/>
              <a:cs typeface="Arial" charset="0"/>
            </a:endParaRPr>
          </a:p>
        </p:txBody>
      </p:sp>
      <p:sp>
        <p:nvSpPr>
          <p:cNvPr id="10" name="TextBox 9"/>
          <p:cNvSpPr txBox="1"/>
          <p:nvPr/>
        </p:nvSpPr>
        <p:spPr>
          <a:xfrm>
            <a:off x="8534865" y="4417375"/>
            <a:ext cx="585417" cy="523220"/>
          </a:xfrm>
          <a:prstGeom prst="rect">
            <a:avLst/>
          </a:prstGeom>
          <a:solidFill>
            <a:schemeClr val="accent6">
              <a:lumMod val="20000"/>
              <a:lumOff val="80000"/>
            </a:schemeClr>
          </a:solidFill>
        </p:spPr>
        <p:txBody>
          <a:bodyPr wrap="none" rtlCol="0">
            <a:spAutoFit/>
          </a:bodyPr>
          <a:lstStyle/>
          <a:p>
            <a:r>
              <a:rPr lang="en-US" sz="2800" dirty="0" smtClean="0">
                <a:latin typeface="Arial" charset="0"/>
                <a:ea typeface="Arial" charset="0"/>
                <a:cs typeface="Arial" charset="0"/>
              </a:rPr>
              <a:t>#2</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1607997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is attribution?</a:t>
            </a:r>
            <a:endParaRPr lang="en-US" sz="2800" b="1" dirty="0">
              <a:solidFill>
                <a:srgbClr val="1C9FDC"/>
              </a:solidFill>
              <a:latin typeface="Arial"/>
              <a:cs typeface="Arial"/>
            </a:endParaRPr>
          </a:p>
        </p:txBody>
      </p:sp>
      <p:sp>
        <p:nvSpPr>
          <p:cNvPr id="7" name="TextBox 6"/>
          <p:cNvSpPr txBox="1"/>
          <p:nvPr/>
        </p:nvSpPr>
        <p:spPr>
          <a:xfrm>
            <a:off x="850900" y="2495378"/>
            <a:ext cx="7734300" cy="1323439"/>
          </a:xfrm>
          <a:prstGeom prst="rect">
            <a:avLst/>
          </a:prstGeom>
          <a:noFill/>
        </p:spPr>
        <p:txBody>
          <a:bodyPr wrap="square" rtlCol="0">
            <a:spAutoFit/>
          </a:bodyPr>
          <a:lstStyle/>
          <a:p>
            <a:pPr algn="ctr"/>
            <a:r>
              <a:rPr lang="en-US" sz="4000" b="1" dirty="0" smtClean="0">
                <a:latin typeface="Arial" charset="0"/>
                <a:ea typeface="Arial" charset="0"/>
                <a:cs typeface="Arial" charset="0"/>
              </a:rPr>
              <a:t>Creative Commons </a:t>
            </a:r>
            <a:r>
              <a:rPr lang="en-US" sz="4000" b="1" dirty="0" smtClean="0">
                <a:solidFill>
                  <a:srgbClr val="FF0000"/>
                </a:solidFill>
                <a:latin typeface="Arial" charset="0"/>
                <a:ea typeface="Arial" charset="0"/>
                <a:cs typeface="Arial" charset="0"/>
              </a:rPr>
              <a:t>Attribution </a:t>
            </a:r>
          </a:p>
          <a:p>
            <a:pPr algn="ctr"/>
            <a:r>
              <a:rPr lang="en-US" sz="4000" dirty="0" smtClean="0">
                <a:solidFill>
                  <a:schemeClr val="bg1">
                    <a:lumMod val="75000"/>
                  </a:schemeClr>
                </a:solidFill>
                <a:latin typeface="Arial" charset="0"/>
                <a:ea typeface="Arial" charset="0"/>
                <a:cs typeface="Arial" charset="0"/>
              </a:rPr>
              <a:t>4.0 International </a:t>
            </a:r>
            <a:r>
              <a:rPr lang="en-US" sz="4000" dirty="0" err="1" smtClean="0">
                <a:solidFill>
                  <a:schemeClr val="bg1">
                    <a:lumMod val="75000"/>
                  </a:schemeClr>
                </a:solidFill>
                <a:latin typeface="Arial" charset="0"/>
                <a:ea typeface="Arial" charset="0"/>
                <a:cs typeface="Arial" charset="0"/>
              </a:rPr>
              <a:t>Licence</a:t>
            </a:r>
            <a:endParaRPr lang="en-US" sz="4000" dirty="0">
              <a:solidFill>
                <a:schemeClr val="bg1">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2068784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0" y="489466"/>
            <a:ext cx="6722229" cy="1860034"/>
          </a:xfrm>
          <a:prstGeom prst="rect">
            <a:avLst/>
          </a:prstGeom>
        </p:spPr>
      </p:pic>
      <p:sp>
        <p:nvSpPr>
          <p:cNvPr id="4" name="TextBox 3"/>
          <p:cNvSpPr txBox="1"/>
          <p:nvPr/>
        </p:nvSpPr>
        <p:spPr>
          <a:xfrm>
            <a:off x="1217075" y="1564033"/>
            <a:ext cx="2868093" cy="523220"/>
          </a:xfrm>
          <a:prstGeom prst="rect">
            <a:avLst/>
          </a:prstGeom>
          <a:solidFill>
            <a:schemeClr val="accent6">
              <a:lumMod val="20000"/>
              <a:lumOff val="80000"/>
            </a:schemeClr>
          </a:solidFill>
        </p:spPr>
        <p:txBody>
          <a:bodyPr wrap="none" rtlCol="0">
            <a:spAutoFit/>
          </a:bodyPr>
          <a:lstStyle/>
          <a:p>
            <a:r>
              <a:rPr lang="en-US" sz="2800" dirty="0" smtClean="0">
                <a:latin typeface="Arial" charset="0"/>
                <a:ea typeface="Arial" charset="0"/>
                <a:cs typeface="Arial" charset="0"/>
              </a:rPr>
              <a:t>1</a:t>
            </a:r>
            <a:r>
              <a:rPr lang="en-US" sz="2400" dirty="0" smtClean="0">
                <a:latin typeface="Arial" charset="0"/>
                <a:ea typeface="Arial" charset="0"/>
                <a:cs typeface="Arial" charset="0"/>
              </a:rPr>
              <a:t>. CC logo appears</a:t>
            </a:r>
            <a:endParaRPr lang="en-US" sz="2400" dirty="0">
              <a:latin typeface="Arial" charset="0"/>
              <a:ea typeface="Arial" charset="0"/>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0" y="2547693"/>
            <a:ext cx="4673600" cy="17309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500" y="4624124"/>
            <a:ext cx="4686300" cy="1835139"/>
          </a:xfrm>
          <a:prstGeom prst="rect">
            <a:avLst/>
          </a:prstGeom>
        </p:spPr>
      </p:pic>
      <p:sp>
        <p:nvSpPr>
          <p:cNvPr id="6" name="TextBox 5"/>
          <p:cNvSpPr txBox="1"/>
          <p:nvPr/>
        </p:nvSpPr>
        <p:spPr>
          <a:xfrm>
            <a:off x="1879600" y="2805404"/>
            <a:ext cx="2375971" cy="461665"/>
          </a:xfrm>
          <a:prstGeom prst="rect">
            <a:avLst/>
          </a:prstGeom>
          <a:solidFill>
            <a:schemeClr val="accent6">
              <a:lumMod val="20000"/>
              <a:lumOff val="80000"/>
            </a:schemeClr>
          </a:solidFill>
        </p:spPr>
        <p:txBody>
          <a:bodyPr wrap="none" rtlCol="0">
            <a:spAutoFit/>
          </a:bodyPr>
          <a:lstStyle/>
          <a:p>
            <a:r>
              <a:rPr lang="en-US" sz="2400" dirty="0" smtClean="0">
                <a:latin typeface="Arial" charset="0"/>
                <a:ea typeface="Arial" charset="0"/>
                <a:cs typeface="Arial" charset="0"/>
              </a:rPr>
              <a:t>2. Click on logo</a:t>
            </a:r>
            <a:endParaRPr lang="en-US" sz="2400" dirty="0">
              <a:latin typeface="Arial" charset="0"/>
              <a:ea typeface="Arial" charset="0"/>
              <a:cs typeface="Arial" charset="0"/>
            </a:endParaRPr>
          </a:p>
        </p:txBody>
      </p:sp>
      <p:sp>
        <p:nvSpPr>
          <p:cNvPr id="7" name="TextBox 6"/>
          <p:cNvSpPr txBox="1"/>
          <p:nvPr/>
        </p:nvSpPr>
        <p:spPr>
          <a:xfrm>
            <a:off x="1105365" y="5541693"/>
            <a:ext cx="2820003" cy="461665"/>
          </a:xfrm>
          <a:prstGeom prst="rect">
            <a:avLst/>
          </a:prstGeom>
          <a:solidFill>
            <a:schemeClr val="accent6">
              <a:lumMod val="20000"/>
              <a:lumOff val="80000"/>
            </a:schemeClr>
          </a:solidFill>
        </p:spPr>
        <p:txBody>
          <a:bodyPr wrap="none" rtlCol="0">
            <a:spAutoFit/>
          </a:bodyPr>
          <a:lstStyle/>
          <a:p>
            <a:r>
              <a:rPr lang="en-US" sz="2400" dirty="0" smtClean="0">
                <a:latin typeface="Arial" charset="0"/>
                <a:ea typeface="Arial" charset="0"/>
                <a:cs typeface="Arial" charset="0"/>
              </a:rPr>
              <a:t>3. Select attribution</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2118469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Tool #2: Open Attribution Builder</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085612"/>
            <a:ext cx="7264400" cy="4367137"/>
          </a:xfrm>
          <a:prstGeom prst="rect">
            <a:avLst/>
          </a:prstGeom>
        </p:spPr>
      </p:pic>
      <p:sp>
        <p:nvSpPr>
          <p:cNvPr id="4" name="TextBox 3"/>
          <p:cNvSpPr txBox="1"/>
          <p:nvPr/>
        </p:nvSpPr>
        <p:spPr>
          <a:xfrm>
            <a:off x="3136900" y="5452749"/>
            <a:ext cx="3108736" cy="400110"/>
          </a:xfrm>
          <a:prstGeom prst="rect">
            <a:avLst/>
          </a:prstGeom>
          <a:solidFill>
            <a:schemeClr val="accent6">
              <a:lumMod val="20000"/>
              <a:lumOff val="80000"/>
            </a:schemeClr>
          </a:solidFill>
        </p:spPr>
        <p:txBody>
          <a:bodyPr wrap="none" rtlCol="0">
            <a:spAutoFit/>
          </a:bodyPr>
          <a:lstStyle/>
          <a:p>
            <a:r>
              <a:rPr lang="en-US" sz="2000" b="1" dirty="0" err="1" smtClean="0">
                <a:ea typeface="Arial" charset="0"/>
                <a:cs typeface="Arial" charset="0"/>
              </a:rPr>
              <a:t>openwa.org</a:t>
            </a:r>
            <a:r>
              <a:rPr lang="en-US" sz="2000" b="1" dirty="0" smtClean="0">
                <a:ea typeface="Arial" charset="0"/>
                <a:cs typeface="Arial" charset="0"/>
              </a:rPr>
              <a:t>/</a:t>
            </a:r>
            <a:r>
              <a:rPr lang="en-US" sz="2000" b="1" dirty="0" err="1" smtClean="0">
                <a:ea typeface="Arial" charset="0"/>
                <a:cs typeface="Arial" charset="0"/>
              </a:rPr>
              <a:t>attrib</a:t>
            </a:r>
            <a:r>
              <a:rPr lang="en-US" sz="2000" b="1" dirty="0" smtClean="0">
                <a:ea typeface="Arial" charset="0"/>
                <a:cs typeface="Arial" charset="0"/>
              </a:rPr>
              <a:t>-builder</a:t>
            </a:r>
            <a:r>
              <a:rPr lang="en-US" sz="2000" b="1" dirty="0">
                <a:ea typeface="Arial" charset="0"/>
                <a:cs typeface="Arial" charset="0"/>
              </a:rPr>
              <a:t>/</a:t>
            </a:r>
          </a:p>
        </p:txBody>
      </p:sp>
    </p:spTree>
    <p:extLst>
      <p:ext uri="{BB962C8B-B14F-4D97-AF65-F5344CB8AC3E}">
        <p14:creationId xmlns:p14="http://schemas.microsoft.com/office/powerpoint/2010/main" val="1488641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6</a:t>
            </a:r>
            <a:endParaRPr lang="en-US" sz="3200" b="1" dirty="0" smtClean="0">
              <a:solidFill>
                <a:schemeClr val="bg1"/>
              </a:solidFill>
              <a:latin typeface="Arial"/>
              <a:cs typeface="Arial"/>
            </a:endParaRPr>
          </a:p>
          <a:p>
            <a:pPr>
              <a:lnSpc>
                <a:spcPct val="90000"/>
              </a:lnSpc>
            </a:pPr>
            <a:endParaRPr lang="en-US" sz="4000" dirty="0" smtClean="0">
              <a:solidFill>
                <a:schemeClr val="bg1"/>
              </a:solidFill>
              <a:latin typeface="Arial"/>
              <a:cs typeface="Arial"/>
            </a:endParaRPr>
          </a:p>
          <a:p>
            <a:pPr>
              <a:lnSpc>
                <a:spcPct val="90000"/>
              </a:lnSpc>
            </a:pPr>
            <a:r>
              <a:rPr lang="en-US" sz="4800" dirty="0" smtClean="0">
                <a:solidFill>
                  <a:schemeClr val="bg1"/>
                </a:solidFill>
                <a:latin typeface="Arial" charset="0"/>
                <a:ea typeface="Arial" charset="0"/>
                <a:cs typeface="Arial" charset="0"/>
              </a:rPr>
              <a:t>How </a:t>
            </a:r>
            <a:r>
              <a:rPr lang="en-US" sz="4800" dirty="0">
                <a:solidFill>
                  <a:schemeClr val="bg1"/>
                </a:solidFill>
                <a:latin typeface="Arial" charset="0"/>
                <a:ea typeface="Arial" charset="0"/>
                <a:cs typeface="Arial" charset="0"/>
              </a:rPr>
              <a:t>to </a:t>
            </a:r>
            <a:r>
              <a:rPr lang="en-US" sz="4800" dirty="0" smtClean="0">
                <a:solidFill>
                  <a:schemeClr val="bg1"/>
                </a:solidFill>
                <a:latin typeface="Arial" charset="0"/>
                <a:ea typeface="Arial" charset="0"/>
                <a:cs typeface="Arial" charset="0"/>
              </a:rPr>
              <a:t>Cite </a:t>
            </a:r>
          </a:p>
          <a:p>
            <a:pPr>
              <a:lnSpc>
                <a:spcPct val="90000"/>
              </a:lnSpc>
            </a:pPr>
            <a:r>
              <a:rPr lang="en-US" sz="4800" dirty="0" smtClean="0">
                <a:solidFill>
                  <a:schemeClr val="bg1"/>
                </a:solidFill>
                <a:latin typeface="Arial" charset="0"/>
                <a:ea typeface="Arial" charset="0"/>
                <a:cs typeface="Arial" charset="0"/>
              </a:rPr>
              <a:t>an Open Textbook</a:t>
            </a: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8100145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300" y="1346200"/>
            <a:ext cx="7811286" cy="2954655"/>
          </a:xfrm>
          <a:prstGeom prst="rect">
            <a:avLst/>
          </a:prstGeom>
          <a:noFill/>
        </p:spPr>
        <p:txBody>
          <a:bodyPr wrap="square" rtlCol="0">
            <a:spAutoFit/>
          </a:bodyPr>
          <a:lstStyle/>
          <a:p>
            <a:r>
              <a:rPr lang="en-US" sz="2400" dirty="0" smtClean="0">
                <a:latin typeface="Arial" charset="0"/>
                <a:ea typeface="Arial" charset="0"/>
                <a:cs typeface="Arial" charset="0"/>
              </a:rPr>
              <a:t>There is no legal requirement to cite an open textbook if it has been released with an open copyright </a:t>
            </a:r>
            <a:r>
              <a:rPr lang="en-US" sz="2400" dirty="0" err="1" smtClean="0">
                <a:latin typeface="Arial" charset="0"/>
                <a:ea typeface="Arial" charset="0"/>
                <a:cs typeface="Arial" charset="0"/>
              </a:rPr>
              <a:t>licence</a:t>
            </a:r>
            <a:r>
              <a:rPr lang="en-US" sz="2400" dirty="0" smtClean="0">
                <a:latin typeface="Arial" charset="0"/>
                <a:ea typeface="Arial" charset="0"/>
                <a:cs typeface="Arial" charset="0"/>
              </a:rPr>
              <a:t>.</a:t>
            </a:r>
          </a:p>
          <a:p>
            <a:endParaRPr lang="en-US" sz="2400" dirty="0">
              <a:latin typeface="Arial" charset="0"/>
              <a:ea typeface="Arial" charset="0"/>
              <a:cs typeface="Arial" charset="0"/>
            </a:endParaRPr>
          </a:p>
          <a:p>
            <a:r>
              <a:rPr lang="en-US" sz="2400" dirty="0" smtClean="0">
                <a:latin typeface="Arial" charset="0"/>
                <a:ea typeface="Arial" charset="0"/>
                <a:cs typeface="Arial" charset="0"/>
              </a:rPr>
              <a:t>Other reasons to cite:</a:t>
            </a:r>
          </a:p>
          <a:p>
            <a:pPr marL="285750" indent="-285750">
              <a:buFont typeface="Arial" charset="0"/>
              <a:buChar char="•"/>
            </a:pPr>
            <a:r>
              <a:rPr lang="en-US" sz="2400" dirty="0" smtClean="0">
                <a:latin typeface="Arial" charset="0"/>
                <a:ea typeface="Arial" charset="0"/>
                <a:cs typeface="Arial" charset="0"/>
              </a:rPr>
              <a:t>Academic integrity</a:t>
            </a:r>
          </a:p>
          <a:p>
            <a:pPr marL="285750" indent="-285750">
              <a:buFont typeface="Arial" charset="0"/>
              <a:buChar char="•"/>
            </a:pPr>
            <a:r>
              <a:rPr lang="en-US" sz="2400" dirty="0" smtClean="0">
                <a:latin typeface="Arial" charset="0"/>
                <a:ea typeface="Arial" charset="0"/>
                <a:cs typeface="Arial" charset="0"/>
              </a:rPr>
              <a:t>Recognize efforts and expertise of a colleague</a:t>
            </a:r>
          </a:p>
          <a:p>
            <a:pPr marL="285750" indent="-285750">
              <a:buFont typeface="Arial" charset="0"/>
              <a:buChar char="•"/>
            </a:pPr>
            <a:r>
              <a:rPr lang="en-US" sz="2400" dirty="0" smtClean="0">
                <a:latin typeface="Arial" charset="0"/>
                <a:ea typeface="Arial" charset="0"/>
                <a:cs typeface="Arial" charset="0"/>
              </a:rPr>
              <a:t>Provide primary evidence to support text</a:t>
            </a:r>
          </a:p>
          <a:p>
            <a:endParaRPr lang="en-US" dirty="0"/>
          </a:p>
        </p:txBody>
      </p:sp>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Why cite an open textbook? </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399427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Citation examples</a:t>
            </a:r>
            <a:endParaRPr lang="en-US" sz="2800" b="1" dirty="0">
              <a:solidFill>
                <a:srgbClr val="1C9FDC"/>
              </a:solidFill>
              <a:latin typeface="Arial"/>
              <a:cs typeface="Arial"/>
            </a:endParaRPr>
          </a:p>
        </p:txBody>
      </p:sp>
      <p:sp>
        <p:nvSpPr>
          <p:cNvPr id="3" name="TextBox 2"/>
          <p:cNvSpPr txBox="1"/>
          <p:nvPr/>
        </p:nvSpPr>
        <p:spPr>
          <a:xfrm>
            <a:off x="170453" y="1883474"/>
            <a:ext cx="8763746" cy="2769989"/>
          </a:xfrm>
          <a:prstGeom prst="rect">
            <a:avLst/>
          </a:prstGeom>
          <a:noFill/>
        </p:spPr>
        <p:txBody>
          <a:bodyPr wrap="none" rtlCol="0">
            <a:spAutoFit/>
          </a:bodyPr>
          <a:lstStyle/>
          <a:p>
            <a:r>
              <a:rPr lang="en-US" b="1" dirty="0"/>
              <a:t>APA:</a:t>
            </a:r>
            <a:r>
              <a:rPr lang="en-US" dirty="0"/>
              <a:t> Doyle, G. R., &amp; McCutcheon, J. A. (2015). </a:t>
            </a:r>
            <a:r>
              <a:rPr lang="en-US" i="1" dirty="0"/>
              <a:t>Clinical Procedures for Safer Patient Care. </a:t>
            </a:r>
            <a:endParaRPr lang="en-US" i="1" dirty="0" smtClean="0"/>
          </a:p>
          <a:p>
            <a:r>
              <a:rPr lang="en-US" dirty="0" smtClean="0"/>
              <a:t>Victoria</a:t>
            </a:r>
            <a:r>
              <a:rPr lang="en-US" dirty="0"/>
              <a:t>. BC:</a:t>
            </a:r>
            <a:r>
              <a:rPr lang="en-US" i="1" dirty="0"/>
              <a:t> </a:t>
            </a:r>
            <a:r>
              <a:rPr lang="en-US" dirty="0" err="1"/>
              <a:t>BCcampus</a:t>
            </a:r>
            <a:r>
              <a:rPr lang="en-US" dirty="0"/>
              <a:t>. Retrieved </a:t>
            </a:r>
            <a:r>
              <a:rPr lang="en-US" dirty="0" smtClean="0"/>
              <a:t>from</a:t>
            </a:r>
          </a:p>
          <a:p>
            <a:r>
              <a:rPr lang="en-US" dirty="0" smtClean="0"/>
              <a:t> </a:t>
            </a:r>
            <a:r>
              <a:rPr lang="en-US" dirty="0">
                <a:hlinkClick r:id="rId3"/>
              </a:rPr>
              <a:t>https://opentextbc.ca/introductiontosociology2ndedition</a:t>
            </a:r>
            <a:r>
              <a:rPr lang="en-US" dirty="0" smtClean="0">
                <a:hlinkClick r:id="rId3"/>
              </a:rPr>
              <a:t>/</a:t>
            </a:r>
            <a:r>
              <a:rPr lang="en-US" dirty="0" smtClean="0"/>
              <a:t>.</a:t>
            </a:r>
          </a:p>
          <a:p>
            <a:endParaRPr lang="en-US" sz="2400" dirty="0"/>
          </a:p>
          <a:p>
            <a:r>
              <a:rPr lang="en-US" b="1" dirty="0"/>
              <a:t>Chicago:</a:t>
            </a:r>
            <a:r>
              <a:rPr lang="en-US" dirty="0"/>
              <a:t> Doyle, </a:t>
            </a:r>
            <a:r>
              <a:rPr lang="en-US" dirty="0" err="1"/>
              <a:t>Glynda</a:t>
            </a:r>
            <a:r>
              <a:rPr lang="en-US" dirty="0"/>
              <a:t> and Jodie McCutcheon. </a:t>
            </a:r>
            <a:r>
              <a:rPr lang="en-US" i="1" dirty="0"/>
              <a:t>Clinical Procedures for Safer Patient Care. </a:t>
            </a:r>
            <a:endParaRPr lang="en-US" i="1" dirty="0" smtClean="0"/>
          </a:p>
          <a:p>
            <a:r>
              <a:rPr lang="en-US" dirty="0" smtClean="0"/>
              <a:t>Victoria</a:t>
            </a:r>
            <a:r>
              <a:rPr lang="en-US" dirty="0"/>
              <a:t>. BC:</a:t>
            </a:r>
            <a:r>
              <a:rPr lang="en-US" i="1" dirty="0"/>
              <a:t> </a:t>
            </a:r>
            <a:r>
              <a:rPr lang="en-US" dirty="0" err="1"/>
              <a:t>BCcampus</a:t>
            </a:r>
            <a:r>
              <a:rPr lang="en-US" dirty="0"/>
              <a:t>, 2015. </a:t>
            </a:r>
            <a:r>
              <a:rPr lang="en-US" dirty="0">
                <a:hlinkClick r:id="rId3"/>
              </a:rPr>
              <a:t>https://opentextbc.ca/introductiontosociology2ndedition</a:t>
            </a:r>
            <a:r>
              <a:rPr lang="en-US" dirty="0" smtClean="0">
                <a:hlinkClick r:id="rId3"/>
              </a:rPr>
              <a:t>/</a:t>
            </a:r>
            <a:r>
              <a:rPr lang="en-US" dirty="0" smtClean="0"/>
              <a:t>.</a:t>
            </a:r>
          </a:p>
          <a:p>
            <a:endParaRPr lang="en-US" sz="2400" dirty="0"/>
          </a:p>
          <a:p>
            <a:r>
              <a:rPr lang="en-US" b="1" dirty="0"/>
              <a:t>MLA:</a:t>
            </a:r>
            <a:r>
              <a:rPr lang="en-US" dirty="0"/>
              <a:t> Doyle, </a:t>
            </a:r>
            <a:r>
              <a:rPr lang="en-US" dirty="0" err="1"/>
              <a:t>Glynda</a:t>
            </a:r>
            <a:r>
              <a:rPr lang="en-US" dirty="0"/>
              <a:t> Rees and Jodie Anita McCutcheon. </a:t>
            </a:r>
            <a:r>
              <a:rPr lang="en-US" i="1" dirty="0"/>
              <a:t>Clinical Procedures for Safer Patient </a:t>
            </a:r>
            <a:endParaRPr lang="en-US" i="1" dirty="0" smtClean="0"/>
          </a:p>
          <a:p>
            <a:r>
              <a:rPr lang="en-US" i="1" dirty="0" smtClean="0"/>
              <a:t>Care</a:t>
            </a:r>
            <a:r>
              <a:rPr lang="en-US" i="1" dirty="0"/>
              <a:t>. </a:t>
            </a:r>
            <a:r>
              <a:rPr lang="en-US" dirty="0" err="1"/>
              <a:t>BCcampus</a:t>
            </a:r>
            <a:r>
              <a:rPr lang="en-US" dirty="0"/>
              <a:t>,</a:t>
            </a:r>
            <a:r>
              <a:rPr lang="en-US" i="1" dirty="0"/>
              <a:t> </a:t>
            </a:r>
            <a:r>
              <a:rPr lang="en-US" dirty="0"/>
              <a:t>2015, </a:t>
            </a:r>
            <a:r>
              <a:rPr lang="en-US" dirty="0">
                <a:hlinkClick r:id="rId4"/>
              </a:rPr>
              <a:t>https://opentextbc.ca/clinicalskills/</a:t>
            </a:r>
            <a:r>
              <a:rPr lang="en-US" dirty="0"/>
              <a:t>. Accessed 27 Oct. 2017</a:t>
            </a:r>
            <a:r>
              <a:rPr lang="en-US" dirty="0" smtClean="0"/>
              <a:t>.</a:t>
            </a:r>
            <a:endParaRPr lang="en-US" dirty="0"/>
          </a:p>
        </p:txBody>
      </p:sp>
    </p:spTree>
    <p:extLst>
      <p:ext uri="{BB962C8B-B14F-4D97-AF65-F5344CB8AC3E}">
        <p14:creationId xmlns:p14="http://schemas.microsoft.com/office/powerpoint/2010/main" val="135819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7413" y="1523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Where to put a citation example? </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400" y="1172256"/>
            <a:ext cx="6464300" cy="42677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13" y="901700"/>
            <a:ext cx="1339670" cy="5003800"/>
          </a:xfrm>
          <a:prstGeom prst="rect">
            <a:avLst/>
          </a:prstGeom>
        </p:spPr>
      </p:pic>
    </p:spTree>
    <p:extLst>
      <p:ext uri="{BB962C8B-B14F-4D97-AF65-F5344CB8AC3E}">
        <p14:creationId xmlns:p14="http://schemas.microsoft.com/office/powerpoint/2010/main" val="6548327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98298"/>
            <a:ext cx="6515100" cy="5851383"/>
          </a:xfrm>
          <a:prstGeom prst="rect">
            <a:avLst/>
          </a:prstGeom>
        </p:spPr>
      </p:pic>
    </p:spTree>
    <p:extLst>
      <p:ext uri="{BB962C8B-B14F-4D97-AF65-F5344CB8AC3E}">
        <p14:creationId xmlns:p14="http://schemas.microsoft.com/office/powerpoint/2010/main" val="1053456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Updates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7" y="1003300"/>
            <a:ext cx="2742424" cy="2184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900" y="1349496"/>
            <a:ext cx="5791200" cy="4789160"/>
          </a:xfrm>
          <a:prstGeom prst="rect">
            <a:avLst/>
          </a:prstGeom>
        </p:spPr>
      </p:pic>
    </p:spTree>
    <p:extLst>
      <p:ext uri="{BB962C8B-B14F-4D97-AF65-F5344CB8AC3E}">
        <p14:creationId xmlns:p14="http://schemas.microsoft.com/office/powerpoint/2010/main" val="225466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8035" y="1250192"/>
            <a:ext cx="7772400" cy="13704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8000" b="1" dirty="0" smtClean="0">
                <a:solidFill>
                  <a:srgbClr val="1C97DA"/>
                </a:solidFill>
                <a:latin typeface="Arial"/>
                <a:cs typeface="Arial"/>
              </a:rPr>
              <a:t>Questions?</a:t>
            </a:r>
            <a:endParaRPr lang="en-US" sz="8000" b="1" dirty="0">
              <a:solidFill>
                <a:srgbClr val="1C97DA"/>
              </a:solidFill>
              <a:latin typeface="Arial"/>
              <a:cs typeface="Arial"/>
            </a:endParaRPr>
          </a:p>
        </p:txBody>
      </p:sp>
      <p:sp>
        <p:nvSpPr>
          <p:cNvPr id="8" name="TextBox 7"/>
          <p:cNvSpPr txBox="1"/>
          <p:nvPr/>
        </p:nvSpPr>
        <p:spPr>
          <a:xfrm>
            <a:off x="1398440" y="2743200"/>
            <a:ext cx="5777060" cy="584776"/>
          </a:xfrm>
          <a:prstGeom prst="rect">
            <a:avLst/>
          </a:prstGeom>
          <a:noFill/>
        </p:spPr>
        <p:txBody>
          <a:bodyPr wrap="square" rtlCol="0">
            <a:spAutoFit/>
          </a:bodyPr>
          <a:lstStyle/>
          <a:p>
            <a:pPr algn="ctr"/>
            <a:r>
              <a:rPr lang="en-US" sz="3200" dirty="0" err="1" smtClean="0">
                <a:latin typeface="Arial"/>
                <a:cs typeface="Arial"/>
              </a:rPr>
              <a:t>open.bccampus.ca</a:t>
            </a:r>
            <a:r>
              <a:rPr lang="en-US" sz="3200" dirty="0" smtClean="0">
                <a:latin typeface="Arial"/>
                <a:cs typeface="Arial"/>
              </a:rPr>
              <a:t> </a:t>
            </a:r>
            <a:endParaRPr lang="en-US" sz="3200" dirty="0">
              <a:latin typeface="Arial"/>
              <a:cs typeface="Arial"/>
            </a:endParaRPr>
          </a:p>
        </p:txBody>
      </p:sp>
      <p:sp>
        <p:nvSpPr>
          <p:cNvPr id="4" name="Subtitle 2"/>
          <p:cNvSpPr txBox="1">
            <a:spLocks/>
          </p:cNvSpPr>
          <p:nvPr/>
        </p:nvSpPr>
        <p:spPr>
          <a:xfrm>
            <a:off x="177801" y="4681766"/>
            <a:ext cx="4445000" cy="10586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endParaRPr lang="en-US" sz="1000" dirty="0" smtClean="0">
              <a:solidFill>
                <a:srgbClr val="000000"/>
              </a:solidFill>
              <a:latin typeface="Arial"/>
              <a:cs typeface="Arial"/>
            </a:endParaRPr>
          </a:p>
        </p:txBody>
      </p:sp>
      <p:pic>
        <p:nvPicPr>
          <p:cNvPr id="6" name="Picture 5" descr="OpenEd OTProject.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106569"/>
            <a:ext cx="5318634" cy="2092065"/>
          </a:xfrm>
          <a:prstGeom prst="rect">
            <a:avLst/>
          </a:prstGeom>
        </p:spPr>
      </p:pic>
    </p:spTree>
    <p:extLst>
      <p:ext uri="{BB962C8B-B14F-4D97-AF65-F5344CB8AC3E}">
        <p14:creationId xmlns:p14="http://schemas.microsoft.com/office/powerpoint/2010/main" val="1673895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is citation?</a:t>
            </a:r>
            <a:endParaRPr lang="en-US" sz="2800" b="1" dirty="0">
              <a:solidFill>
                <a:srgbClr val="1C9FDC"/>
              </a:solidFill>
              <a:latin typeface="Arial"/>
              <a:cs typeface="Arial"/>
            </a:endParaRPr>
          </a:p>
        </p:txBody>
      </p:sp>
      <p:sp>
        <p:nvSpPr>
          <p:cNvPr id="3" name="TextBox 2"/>
          <p:cNvSpPr txBox="1"/>
          <p:nvPr/>
        </p:nvSpPr>
        <p:spPr>
          <a:xfrm>
            <a:off x="609600" y="2311400"/>
            <a:ext cx="8364166" cy="4308872"/>
          </a:xfrm>
          <a:prstGeom prst="rect">
            <a:avLst/>
          </a:prstGeom>
          <a:noFill/>
        </p:spPr>
        <p:txBody>
          <a:bodyPr wrap="square" rtlCol="0">
            <a:spAutoFit/>
          </a:bodyPr>
          <a:lstStyle/>
          <a:p>
            <a:r>
              <a:rPr lang="en-US" sz="3200" dirty="0">
                <a:latin typeface="Arial" charset="0"/>
                <a:ea typeface="Arial" charset="0"/>
                <a:cs typeface="Arial" charset="0"/>
              </a:rPr>
              <a:t>A citation is a</a:t>
            </a:r>
            <a:r>
              <a:rPr lang="en-US" sz="3200" dirty="0" smtClean="0">
                <a:latin typeface="Arial" charset="0"/>
                <a:ea typeface="Arial" charset="0"/>
                <a:cs typeface="Arial" charset="0"/>
              </a:rPr>
              <a:t> “</a:t>
            </a:r>
            <a:r>
              <a:rPr lang="mr-IN" sz="3200" dirty="0" smtClean="0">
                <a:latin typeface="Arial" charset="0"/>
                <a:ea typeface="Arial" charset="0"/>
                <a:cs typeface="Arial" charset="0"/>
              </a:rPr>
              <a:t>…</a:t>
            </a:r>
            <a:r>
              <a:rPr lang="en-US" sz="3200" dirty="0" smtClean="0">
                <a:latin typeface="Arial" charset="0"/>
                <a:ea typeface="Arial" charset="0"/>
                <a:cs typeface="Arial" charset="0"/>
              </a:rPr>
              <a:t>quotation </a:t>
            </a:r>
            <a:r>
              <a:rPr lang="en-US" sz="3200" dirty="0">
                <a:latin typeface="Arial" charset="0"/>
                <a:ea typeface="Arial" charset="0"/>
                <a:cs typeface="Arial" charset="0"/>
              </a:rPr>
              <a:t>from or reference </a:t>
            </a:r>
            <a:endParaRPr lang="en-US" sz="3200" dirty="0" smtClean="0">
              <a:latin typeface="Arial" charset="0"/>
              <a:ea typeface="Arial" charset="0"/>
              <a:cs typeface="Arial" charset="0"/>
            </a:endParaRPr>
          </a:p>
          <a:p>
            <a:r>
              <a:rPr lang="en-US" sz="3200" dirty="0" smtClean="0">
                <a:latin typeface="Arial" charset="0"/>
                <a:ea typeface="Arial" charset="0"/>
                <a:cs typeface="Arial" charset="0"/>
              </a:rPr>
              <a:t>to </a:t>
            </a:r>
            <a:r>
              <a:rPr lang="en-US" sz="3200" dirty="0">
                <a:latin typeface="Arial" charset="0"/>
                <a:ea typeface="Arial" charset="0"/>
                <a:cs typeface="Arial" charset="0"/>
              </a:rPr>
              <a:t>a book, paper, </a:t>
            </a:r>
            <a:r>
              <a:rPr lang="en-US" sz="3200" dirty="0" smtClean="0">
                <a:latin typeface="Arial" charset="0"/>
                <a:ea typeface="Arial" charset="0"/>
                <a:cs typeface="Arial" charset="0"/>
              </a:rPr>
              <a:t>or author</a:t>
            </a:r>
            <a:r>
              <a:rPr lang="en-US" sz="3200" dirty="0">
                <a:latin typeface="Arial" charset="0"/>
                <a:ea typeface="Arial" charset="0"/>
                <a:cs typeface="Arial" charset="0"/>
              </a:rPr>
              <a:t>, </a:t>
            </a:r>
            <a:r>
              <a:rPr lang="en-US" sz="3200" dirty="0" smtClean="0">
                <a:latin typeface="Arial" charset="0"/>
                <a:ea typeface="Arial" charset="0"/>
                <a:cs typeface="Arial" charset="0"/>
              </a:rPr>
              <a:t>especially </a:t>
            </a:r>
            <a:r>
              <a:rPr lang="en-US" sz="3200" dirty="0">
                <a:latin typeface="Arial" charset="0"/>
                <a:ea typeface="Arial" charset="0"/>
                <a:cs typeface="Arial" charset="0"/>
              </a:rPr>
              <a:t>in </a:t>
            </a:r>
            <a:endParaRPr lang="en-US" sz="3200" dirty="0" smtClean="0">
              <a:latin typeface="Arial" charset="0"/>
              <a:ea typeface="Arial" charset="0"/>
              <a:cs typeface="Arial" charset="0"/>
            </a:endParaRPr>
          </a:p>
          <a:p>
            <a:r>
              <a:rPr lang="en-US" sz="3200" dirty="0" smtClean="0">
                <a:latin typeface="Arial" charset="0"/>
                <a:ea typeface="Arial" charset="0"/>
                <a:cs typeface="Arial" charset="0"/>
              </a:rPr>
              <a:t>a </a:t>
            </a:r>
            <a:r>
              <a:rPr lang="en-US" sz="3200" dirty="0">
                <a:latin typeface="Arial" charset="0"/>
                <a:ea typeface="Arial" charset="0"/>
                <a:cs typeface="Arial" charset="0"/>
              </a:rPr>
              <a:t>scholarly work</a:t>
            </a:r>
            <a:r>
              <a:rPr lang="en-US" sz="3200" dirty="0" smtClean="0">
                <a:latin typeface="Arial" charset="0"/>
                <a:ea typeface="Arial" charset="0"/>
                <a:cs typeface="Arial" charset="0"/>
              </a:rPr>
              <a:t>.” </a:t>
            </a:r>
            <a:endParaRPr lang="en-US" sz="32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a:latin typeface="Arial" charset="0"/>
              <a:ea typeface="Arial" charset="0"/>
              <a:cs typeface="Arial" charset="0"/>
            </a:endParaRPr>
          </a:p>
          <a:p>
            <a:pPr marL="342900" indent="-342900">
              <a:buFontTx/>
              <a:buChar char="-"/>
            </a:pPr>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314368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When to cite?</a:t>
            </a:r>
            <a:endParaRPr lang="en-US" sz="2800" b="1" dirty="0">
              <a:solidFill>
                <a:srgbClr val="1C9FDC"/>
              </a:solidFill>
              <a:latin typeface="Arial"/>
              <a:cs typeface="Arial"/>
            </a:endParaRPr>
          </a:p>
        </p:txBody>
      </p:sp>
      <p:sp>
        <p:nvSpPr>
          <p:cNvPr id="3" name="TextBox 2"/>
          <p:cNvSpPr txBox="1"/>
          <p:nvPr/>
        </p:nvSpPr>
        <p:spPr>
          <a:xfrm>
            <a:off x="1358900" y="1866900"/>
            <a:ext cx="7614866" cy="4216539"/>
          </a:xfrm>
          <a:prstGeom prst="rect">
            <a:avLst/>
          </a:prstGeom>
          <a:noFill/>
        </p:spPr>
        <p:txBody>
          <a:bodyPr wrap="square" rtlCol="0">
            <a:spAutoFit/>
          </a:bodyPr>
          <a:lstStyle/>
          <a:p>
            <a:pPr>
              <a:defRPr/>
            </a:pPr>
            <a:endParaRPr lang="en-US" sz="3600" dirty="0">
              <a:latin typeface="Arial" charset="0"/>
              <a:ea typeface="Arial" charset="0"/>
              <a:cs typeface="Arial" charset="0"/>
              <a:hlinkClick r:id="rId3"/>
            </a:endParaRPr>
          </a:p>
          <a:p>
            <a:pPr>
              <a:defRPr/>
            </a:pPr>
            <a:r>
              <a:rPr lang="en-US" sz="3600" dirty="0">
                <a:latin typeface="Arial" charset="0"/>
                <a:ea typeface="Arial" charset="0"/>
                <a:cs typeface="Arial" charset="0"/>
                <a:hlinkClick r:id="rId3"/>
              </a:rPr>
              <a:t>Warning: When You Must Cite</a:t>
            </a:r>
            <a:r>
              <a:rPr lang="en-US" sz="3600" dirty="0">
                <a:latin typeface="Arial" charset="0"/>
                <a:ea typeface="Arial" charset="0"/>
                <a:cs typeface="Arial" charset="0"/>
              </a:rPr>
              <a:t> </a:t>
            </a:r>
          </a:p>
          <a:p>
            <a:pPr algn="ctr">
              <a:defRPr/>
            </a:pPr>
            <a:r>
              <a:rPr lang="en-US" dirty="0">
                <a:latin typeface="Arial" charset="0"/>
                <a:ea typeface="Arial" charset="0"/>
                <a:cs typeface="Arial" charset="0"/>
              </a:rPr>
              <a:t>by the Yale Center for Teaching and Learning</a:t>
            </a: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a:latin typeface="Arial" charset="0"/>
              <a:ea typeface="Arial" charset="0"/>
              <a:cs typeface="Arial" charset="0"/>
            </a:endParaRPr>
          </a:p>
          <a:p>
            <a:pPr marL="342900" indent="-342900">
              <a:buFontTx/>
              <a:buChar char="-"/>
            </a:pPr>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19523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820" y="92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2800" b="1" dirty="0" smtClean="0">
                <a:solidFill>
                  <a:srgbClr val="1C9FDC"/>
                </a:solidFill>
                <a:latin typeface="Arial"/>
                <a:cs typeface="Arial"/>
              </a:rPr>
              <a:t>Citation </a:t>
            </a:r>
            <a:r>
              <a:rPr lang="en-US" sz="2800" b="1" dirty="0" smtClean="0">
                <a:solidFill>
                  <a:srgbClr val="FF0000"/>
                </a:solidFill>
                <a:latin typeface="Arial"/>
                <a:cs typeface="Arial"/>
              </a:rPr>
              <a:t>OR</a:t>
            </a:r>
            <a:r>
              <a:rPr lang="en-US" sz="2800" b="1" dirty="0" smtClean="0">
                <a:solidFill>
                  <a:srgbClr val="1C9FDC"/>
                </a:solidFill>
                <a:latin typeface="Arial"/>
                <a:cs typeface="Arial"/>
              </a:rPr>
              <a:t> Attribution</a:t>
            </a:r>
            <a:endParaRPr lang="en-US" sz="2800" b="1" dirty="0">
              <a:solidFill>
                <a:srgbClr val="1C9FDC"/>
              </a:soli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847355213"/>
              </p:ext>
            </p:extLst>
          </p:nvPr>
        </p:nvGraphicFramePr>
        <p:xfrm>
          <a:off x="390113" y="829399"/>
          <a:ext cx="8372888" cy="5219703"/>
        </p:xfrm>
        <a:graphic>
          <a:graphicData uri="http://schemas.openxmlformats.org/drawingml/2006/table">
            <a:tbl>
              <a:tblPr firstRow="1" bandRow="1">
                <a:tableStyleId>{5C22544A-7EE6-4342-B048-85BDC9FD1C3A}</a:tableStyleId>
              </a:tblPr>
              <a:tblGrid>
                <a:gridCol w="4186444"/>
                <a:gridCol w="4186444"/>
              </a:tblGrid>
              <a:tr h="369782">
                <a:tc>
                  <a:txBody>
                    <a:bodyPr/>
                    <a:lstStyle/>
                    <a:p>
                      <a:r>
                        <a:rPr lang="en-US" dirty="0" smtClean="0"/>
                        <a:t>Citation</a:t>
                      </a:r>
                      <a:endParaRPr lang="en-US" dirty="0"/>
                    </a:p>
                  </a:txBody>
                  <a:tcPr/>
                </a:tc>
                <a:tc>
                  <a:txBody>
                    <a:bodyPr/>
                    <a:lstStyle/>
                    <a:p>
                      <a:r>
                        <a:rPr lang="en-US" dirty="0" smtClean="0"/>
                        <a:t>Attribution</a:t>
                      </a:r>
                      <a:endParaRPr lang="en-US" dirty="0"/>
                    </a:p>
                  </a:txBody>
                  <a:tcPr/>
                </a:tc>
              </a:tr>
              <a:tr h="6716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Academic</a:t>
                      </a:r>
                      <a:r>
                        <a:rPr lang="en-US" baseline="0" dirty="0" smtClean="0"/>
                        <a:t> and legal purposes (plagiarism and copyright infringement</a:t>
                      </a:r>
                      <a:r>
                        <a:rPr lang="en-US" baseline="0" dirty="0" smtClean="0"/>
                        <a: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Legal purposes (e.g., rules of Creative Commons </a:t>
                      </a:r>
                      <a:r>
                        <a:rPr lang="en-US" dirty="0" err="1" smtClean="0"/>
                        <a:t>licences</a:t>
                      </a:r>
                      <a:r>
                        <a:rPr lang="en-US" dirty="0" smtClean="0"/>
                        <a:t>)</a:t>
                      </a:r>
                      <a:endParaRPr lang="en-US" dirty="0" smtClean="0"/>
                    </a:p>
                  </a:txBody>
                  <a:tcPr/>
                </a:tc>
              </a:tr>
              <a:tr h="925621">
                <a:tc>
                  <a:txBody>
                    <a:bodyPr/>
                    <a:lstStyle/>
                    <a:p>
                      <a:r>
                        <a:rPr lang="en-US" dirty="0" smtClean="0"/>
                        <a:t>The </a:t>
                      </a:r>
                      <a:r>
                        <a:rPr lang="en-US" dirty="0" smtClean="0">
                          <a:solidFill>
                            <a:srgbClr val="FF1677"/>
                          </a:solidFill>
                        </a:rPr>
                        <a:t>rights</a:t>
                      </a:r>
                      <a:r>
                        <a:rPr lang="en-US" dirty="0" smtClean="0"/>
                        <a:t> of the </a:t>
                      </a:r>
                      <a:r>
                        <a:rPr lang="en-US" dirty="0" smtClean="0">
                          <a:solidFill>
                            <a:srgbClr val="FF1677"/>
                          </a:solidFill>
                        </a:rPr>
                        <a:t>copy</a:t>
                      </a:r>
                      <a:r>
                        <a:rPr lang="en-US" baseline="0" dirty="0" smtClean="0"/>
                        <a:t> (= copyright) are </a:t>
                      </a:r>
                      <a:r>
                        <a:rPr lang="en-US" b="1" baseline="0" dirty="0" smtClean="0">
                          <a:solidFill>
                            <a:srgbClr val="FF0000"/>
                          </a:solidFill>
                        </a:rPr>
                        <a:t>NOT</a:t>
                      </a:r>
                      <a:r>
                        <a:rPr lang="en-US" baseline="0" dirty="0" smtClean="0"/>
                        <a:t> shared with the general public, by the copyright holder.</a:t>
                      </a:r>
                      <a:endParaRPr lang="en-US" dirty="0"/>
                    </a:p>
                  </a:txBody>
                  <a:tcPr/>
                </a:tc>
                <a:tc>
                  <a:txBody>
                    <a:bodyPr/>
                    <a:lstStyle/>
                    <a:p>
                      <a:r>
                        <a:rPr lang="en-US" dirty="0" smtClean="0"/>
                        <a:t>Copyright </a:t>
                      </a:r>
                      <a:r>
                        <a:rPr lang="en-US" b="1" dirty="0" smtClean="0">
                          <a:solidFill>
                            <a:srgbClr val="FF0000"/>
                          </a:solidFill>
                        </a:rPr>
                        <a:t>IS</a:t>
                      </a:r>
                      <a:r>
                        <a:rPr lang="en-US" baseline="0" dirty="0" smtClean="0"/>
                        <a:t> shared with the general public, by the copyright holder, by marking the work with an open copyright </a:t>
                      </a:r>
                      <a:r>
                        <a:rPr lang="en-US" baseline="0" dirty="0" err="1" smtClean="0"/>
                        <a:t>licence</a:t>
                      </a:r>
                      <a:r>
                        <a:rPr lang="en-US" baseline="0" dirty="0" smtClean="0"/>
                        <a:t>.</a:t>
                      </a:r>
                      <a:endParaRPr lang="en-US" dirty="0"/>
                    </a:p>
                  </a:txBody>
                  <a:tcPr/>
                </a:tc>
              </a:tr>
              <a:tr h="674579">
                <a:tc>
                  <a:txBody>
                    <a:bodyPr/>
                    <a:lstStyle/>
                    <a:p>
                      <a:r>
                        <a:rPr lang="en-US" dirty="0" smtClean="0"/>
                        <a:t>Protects an author who wants</a:t>
                      </a:r>
                      <a:r>
                        <a:rPr lang="en-US" baseline="0" dirty="0" smtClean="0"/>
                        <a:t> to refer to a restricted work by another </a:t>
                      </a:r>
                      <a:r>
                        <a:rPr lang="en-US" baseline="0" dirty="0" smtClean="0"/>
                        <a:t>author</a:t>
                      </a:r>
                      <a:endParaRPr lang="en-US" dirty="0"/>
                    </a:p>
                  </a:txBody>
                  <a:tcPr/>
                </a:tc>
                <a:tc>
                  <a:txBody>
                    <a:bodyPr/>
                    <a:lstStyle/>
                    <a:p>
                      <a:r>
                        <a:rPr lang="en-US" dirty="0" smtClean="0"/>
                        <a:t>Author of open work has given advanced permission to use</a:t>
                      </a:r>
                      <a:r>
                        <a:rPr lang="en-US" baseline="0" dirty="0" smtClean="0"/>
                        <a:t> their work.</a:t>
                      </a:r>
                      <a:r>
                        <a:rPr lang="en-US" dirty="0" smtClean="0"/>
                        <a:t> </a:t>
                      </a:r>
                      <a:endParaRPr lang="en-US" dirty="0"/>
                    </a:p>
                  </a:txBody>
                  <a:tcPr/>
                </a:tc>
              </a:tr>
              <a:tr h="6427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Used to quote or paraphrase </a:t>
                      </a:r>
                      <a:r>
                        <a:rPr lang="en-US" b="1" baseline="0" dirty="0" smtClean="0">
                          <a:solidFill>
                            <a:srgbClr val="FF0000"/>
                          </a:solidFill>
                        </a:rPr>
                        <a:t>a limited </a:t>
                      </a:r>
                      <a:r>
                        <a:rPr lang="en-US" b="1" baseline="0" dirty="0" smtClean="0"/>
                        <a:t>portion </a:t>
                      </a:r>
                      <a:r>
                        <a:rPr lang="en-US" baseline="0" dirty="0" smtClean="0"/>
                        <a:t>of a restricted work.</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Used</a:t>
                      </a:r>
                      <a:r>
                        <a:rPr lang="en-US" baseline="0" dirty="0" smtClean="0"/>
                        <a:t> to quote (or paraphrase)</a:t>
                      </a:r>
                      <a:r>
                        <a:rPr lang="en-US" dirty="0" smtClean="0"/>
                        <a:t> </a:t>
                      </a:r>
                      <a:r>
                        <a:rPr lang="en-US" b="1" dirty="0" smtClean="0">
                          <a:solidFill>
                            <a:srgbClr val="FF0000"/>
                          </a:solidFill>
                        </a:rPr>
                        <a:t>all </a:t>
                      </a:r>
                      <a:r>
                        <a:rPr lang="en-US" b="1" dirty="0" smtClean="0"/>
                        <a:t>or a portion</a:t>
                      </a:r>
                      <a:r>
                        <a:rPr lang="en-US" b="1" baseline="0" dirty="0" smtClean="0"/>
                        <a:t> </a:t>
                      </a:r>
                      <a:r>
                        <a:rPr lang="en-US" b="0" baseline="0" dirty="0" smtClean="0"/>
                        <a:t>of</a:t>
                      </a:r>
                      <a:r>
                        <a:rPr lang="en-US" b="1" baseline="0" dirty="0" smtClean="0"/>
                        <a:t> </a:t>
                      </a:r>
                      <a:r>
                        <a:rPr lang="en-US" baseline="0" dirty="0" smtClean="0"/>
                        <a:t>an </a:t>
                      </a:r>
                      <a:r>
                        <a:rPr lang="en-US" dirty="0" smtClean="0"/>
                        <a:t>openly licensed</a:t>
                      </a:r>
                      <a:r>
                        <a:rPr lang="en-US" baseline="0" dirty="0" smtClean="0"/>
                        <a:t> work.</a:t>
                      </a:r>
                      <a:endParaRPr lang="en-US" dirty="0" smtClean="0"/>
                    </a:p>
                  </a:txBody>
                  <a:tcPr/>
                </a:tc>
              </a:tr>
              <a:tr h="6427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 paraphrase,</a:t>
                      </a:r>
                      <a:r>
                        <a:rPr lang="en-US" baseline="0" dirty="0" smtClean="0"/>
                        <a:t> but cannot change work without permission.</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Author has given advanced permission to change work.</a:t>
                      </a:r>
                    </a:p>
                  </a:txBody>
                  <a:tcPr/>
                </a:tc>
              </a:tr>
              <a:tr h="3697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Many citation styles are available: APA, Chicago,</a:t>
                      </a:r>
                      <a:r>
                        <a:rPr lang="en-US" baseline="0" dirty="0" smtClean="0"/>
                        <a:t> MLA.</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Attribution statements styles</a:t>
                      </a:r>
                      <a:r>
                        <a:rPr lang="en-US" baseline="0" dirty="0" smtClean="0"/>
                        <a:t> are still emerging. Best practices are available.</a:t>
                      </a:r>
                      <a:endParaRPr lang="en-US" dirty="0" smtClean="0"/>
                    </a:p>
                  </a:txBody>
                  <a:tcPr/>
                </a:tc>
              </a:tr>
              <a:tr h="6524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reference list of cited resources are typically placed at the end of a book.</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Attribution statements are found on the same page as the resource</a:t>
                      </a:r>
                      <a:r>
                        <a:rPr lang="en-US" baseline="0" dirty="0" smtClean="0"/>
                        <a:t>.</a:t>
                      </a:r>
                      <a:endParaRPr lang="en-US" dirty="0" smtClean="0"/>
                    </a:p>
                  </a:txBody>
                  <a:tcPr/>
                </a:tc>
              </a:tr>
            </a:tbl>
          </a:graphicData>
        </a:graphic>
      </p:graphicFrame>
    </p:spTree>
    <p:extLst>
      <p:ext uri="{BB962C8B-B14F-4D97-AF65-F5344CB8AC3E}">
        <p14:creationId xmlns:p14="http://schemas.microsoft.com/office/powerpoint/2010/main" val="1185754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43439440"/>
              </p:ext>
            </p:extLst>
          </p:nvPr>
        </p:nvGraphicFramePr>
        <p:xfrm>
          <a:off x="1054100" y="1549400"/>
          <a:ext cx="7289800" cy="3672840"/>
        </p:xfrm>
        <a:graphic>
          <a:graphicData uri="http://schemas.openxmlformats.org/drawingml/2006/table">
            <a:tbl>
              <a:tblPr firstRow="1" bandRow="1">
                <a:tableStyleId>{5C22544A-7EE6-4342-B048-85BDC9FD1C3A}</a:tableStyleId>
              </a:tblPr>
              <a:tblGrid>
                <a:gridCol w="7289800"/>
              </a:tblGrid>
              <a:tr h="370840">
                <a:tc>
                  <a:txBody>
                    <a:bodyPr/>
                    <a:lstStyle/>
                    <a:p>
                      <a:pPr algn="ctr"/>
                      <a:r>
                        <a:rPr lang="en-US" baseline="0" dirty="0" smtClean="0">
                          <a:solidFill>
                            <a:schemeClr val="bg1"/>
                          </a:solidFill>
                        </a:rPr>
                        <a:t>Citations &amp; Attributions</a:t>
                      </a:r>
                      <a:endParaRPr lang="en-US" dirty="0">
                        <a:solidFill>
                          <a:schemeClr val="bg1"/>
                        </a:solidFill>
                      </a:endParaRPr>
                    </a:p>
                  </a:txBody>
                  <a:tcPr>
                    <a:solidFill>
                      <a:schemeClr val="tx2"/>
                    </a:solidFill>
                  </a:tcPr>
                </a:tc>
              </a:tr>
              <a:tr h="370840">
                <a:tc>
                  <a:txBody>
                    <a:bodyPr/>
                    <a:lstStyle/>
                    <a:p>
                      <a:r>
                        <a:rPr lang="en-US" dirty="0" smtClean="0"/>
                        <a:t>Both</a:t>
                      </a:r>
                      <a:r>
                        <a:rPr lang="en-US" baseline="0" dirty="0" smtClean="0"/>
                        <a:t> can be / often are copyrighted.</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Both give</a:t>
                      </a:r>
                      <a:r>
                        <a:rPr lang="en-US" baseline="0" dirty="0" smtClean="0"/>
                        <a:t> credit to the</a:t>
                      </a:r>
                      <a:r>
                        <a:rPr lang="en-US" dirty="0" smtClean="0"/>
                        <a:t> creator of</a:t>
                      </a:r>
                      <a:r>
                        <a:rPr lang="en-US" baseline="0" dirty="0" smtClean="0"/>
                        <a:t> another work</a:t>
                      </a:r>
                      <a:r>
                        <a:rPr lang="en-US" dirty="0" smtClean="0"/>
                        <a:t>.</a:t>
                      </a:r>
                    </a:p>
                  </a:txBody>
                  <a:tcPr/>
                </a:tc>
              </a:tr>
              <a:tr h="370840">
                <a:tc>
                  <a:txBody>
                    <a:bodyPr/>
                    <a:lstStyle/>
                    <a:p>
                      <a:r>
                        <a:rPr lang="en-US" dirty="0" smtClean="0"/>
                        <a:t>In</a:t>
                      </a:r>
                      <a:r>
                        <a:rPr lang="en-US" baseline="0" dirty="0" smtClean="0"/>
                        <a:t> both restricted and open works, the copyright holder can be different from the author / creator. </a:t>
                      </a:r>
                      <a:endParaRPr lang="en-US" dirty="0"/>
                    </a:p>
                  </a:txBody>
                  <a:tcPr/>
                </a:tc>
              </a:tr>
              <a:tr h="370840">
                <a:tc>
                  <a:txBody>
                    <a:bodyPr/>
                    <a:lstStyle/>
                    <a:p>
                      <a:r>
                        <a:rPr lang="en-US" dirty="0" smtClean="0"/>
                        <a:t>Can use both citation and attribution in a new</a:t>
                      </a:r>
                      <a:r>
                        <a:rPr lang="en-US" baseline="0" dirty="0" smtClean="0"/>
                        <a:t> or adapted work depending on circumstance.</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Both</a:t>
                      </a:r>
                      <a:r>
                        <a:rPr lang="en-US" baseline="0" dirty="0" smtClean="0"/>
                        <a:t> can be applied to a portion of a work. The amount that can be cited vs. attributed differs.</a:t>
                      </a:r>
                      <a:endParaRPr lang="en-US" dirty="0" smtClean="0"/>
                    </a:p>
                  </a:txBody>
                  <a:tcPr/>
                </a:tc>
              </a:tr>
              <a:tr h="370840">
                <a:tc>
                  <a:txBody>
                    <a:bodyPr/>
                    <a:lstStyle/>
                    <a:p>
                      <a:r>
                        <a:rPr lang="en-US" dirty="0" smtClean="0"/>
                        <a:t>Both can / should be used when building an argument or</a:t>
                      </a:r>
                      <a:r>
                        <a:rPr lang="en-US" baseline="0" dirty="0" smtClean="0"/>
                        <a:t> the foundation of a textbook</a:t>
                      </a:r>
                      <a:r>
                        <a:rPr lang="en-US" dirty="0" smtClean="0"/>
                        <a:t>.</a:t>
                      </a:r>
                    </a:p>
                  </a:txBody>
                  <a:tcPr/>
                </a:tc>
              </a:tr>
            </a:tbl>
          </a:graphicData>
        </a:graphic>
      </p:graphicFrame>
      <p:sp>
        <p:nvSpPr>
          <p:cNvPr id="3" name="Title 1"/>
          <p:cNvSpPr txBox="1">
            <a:spLocks/>
          </p:cNvSpPr>
          <p:nvPr/>
        </p:nvSpPr>
        <p:spPr>
          <a:xfrm>
            <a:off x="415513" y="1816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2800" b="1" dirty="0" smtClean="0">
                <a:solidFill>
                  <a:srgbClr val="1C9FDC"/>
                </a:solidFill>
                <a:latin typeface="Arial"/>
                <a:cs typeface="Arial"/>
              </a:rPr>
              <a:t>Citation </a:t>
            </a:r>
            <a:r>
              <a:rPr lang="en-US" sz="2800" b="1" dirty="0" smtClean="0">
                <a:solidFill>
                  <a:srgbClr val="FF0000"/>
                </a:solidFill>
                <a:latin typeface="Arial"/>
                <a:cs typeface="Arial"/>
              </a:rPr>
              <a:t>AND</a:t>
            </a:r>
            <a:r>
              <a:rPr lang="en-US" sz="2800" b="1" dirty="0" smtClean="0">
                <a:solidFill>
                  <a:srgbClr val="1C9FDC"/>
                </a:solidFill>
                <a:latin typeface="Arial"/>
                <a:cs typeface="Arial"/>
              </a:rPr>
              <a:t> Attribution</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2141900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07" y="1003300"/>
            <a:ext cx="7567083" cy="127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34" y="2447201"/>
            <a:ext cx="3627065" cy="3661499"/>
          </a:xfrm>
          <a:prstGeom prst="rect">
            <a:avLst/>
          </a:prstGeom>
        </p:spPr>
      </p:pic>
    </p:spTree>
    <p:extLst>
      <p:ext uri="{BB962C8B-B14F-4D97-AF65-F5344CB8AC3E}">
        <p14:creationId xmlns:p14="http://schemas.microsoft.com/office/powerpoint/2010/main" val="794999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 Textbook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c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Open Textbooks(1).potx</Template>
  <TotalTime>8306</TotalTime>
  <Words>5366</Words>
  <Application>Microsoft Macintosh PowerPoint</Application>
  <PresentationFormat>On-screen Show (4:3)</PresentationFormat>
  <Paragraphs>509</Paragraphs>
  <Slides>48</Slides>
  <Notes>47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48</vt:i4>
      </vt:variant>
    </vt:vector>
  </HeadingPairs>
  <TitlesOfParts>
    <vt:vector size="62" baseType="lpstr">
      <vt:lpstr>American Typewriter</vt:lpstr>
      <vt:lpstr>Britannic Bold</vt:lpstr>
      <vt:lpstr>Calibri</vt:lpstr>
      <vt:lpstr>Comic Sans MS</vt:lpstr>
      <vt:lpstr>Engravers MT</vt:lpstr>
      <vt:lpstr>Mangal</vt:lpstr>
      <vt:lpstr>Wingdings</vt:lpstr>
      <vt:lpstr>Arial</vt:lpstr>
      <vt:lpstr>Open Textbooks(1)</vt:lpstr>
      <vt:lpstr>bccampus</vt:lpstr>
      <vt:lpstr>1_Custom Design</vt:lpstr>
      <vt:lpstr>3_Custom Design</vt:lpstr>
      <vt:lpstr>2_Custom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Campus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bccampus</dc:creator>
  <cp:lastModifiedBy>Lauri Aesoph</cp:lastModifiedBy>
  <cp:revision>318</cp:revision>
  <dcterms:created xsi:type="dcterms:W3CDTF">2014-02-18T00:12:04Z</dcterms:created>
  <dcterms:modified xsi:type="dcterms:W3CDTF">2018-10-01T21:30:30Z</dcterms:modified>
</cp:coreProperties>
</file>